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handoutMasterIdLst>
    <p:handoutMasterId r:id="rId26"/>
  </p:handoutMasterIdLst>
  <p:sldIdLst>
    <p:sldId id="268" r:id="rId5"/>
    <p:sldId id="292" r:id="rId6"/>
    <p:sldId id="300" r:id="rId7"/>
    <p:sldId id="293" r:id="rId8"/>
    <p:sldId id="301" r:id="rId9"/>
    <p:sldId id="257" r:id="rId10"/>
    <p:sldId id="302" r:id="rId11"/>
    <p:sldId id="291" r:id="rId12"/>
    <p:sldId id="303" r:id="rId13"/>
    <p:sldId id="295" r:id="rId14"/>
    <p:sldId id="304" r:id="rId15"/>
    <p:sldId id="294" r:id="rId16"/>
    <p:sldId id="305" r:id="rId17"/>
    <p:sldId id="296" r:id="rId18"/>
    <p:sldId id="306" r:id="rId19"/>
    <p:sldId id="297" r:id="rId20"/>
    <p:sldId id="307" r:id="rId21"/>
    <p:sldId id="298" r:id="rId22"/>
    <p:sldId id="308" r:id="rId23"/>
    <p:sldId id="264" r:id="rId24"/>
  </p:sldIdLst>
  <p:sldSz cx="9144000" cy="6858000" type="screen4x3"/>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2" d="100"/>
          <a:sy n="62" d="100"/>
        </p:scale>
        <p:origin x="1400" y="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331FEDC-FCD1-49D4-AE43-779E28B9B266}" type="datetimeFigureOut">
              <a:rPr lang="nl-NL" smtClean="0"/>
              <a:t>8-5-2023</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3E9BA24-567B-4BB5-BD03-C59675134A21}" type="slidenum">
              <a:rPr lang="nl-NL" smtClean="0"/>
              <a:t>‹nr.›</a:t>
            </a:fld>
            <a:endParaRPr lang="nl-NL"/>
          </a:p>
        </p:txBody>
      </p:sp>
    </p:spTree>
    <p:extLst>
      <p:ext uri="{BB962C8B-B14F-4D97-AF65-F5344CB8AC3E}">
        <p14:creationId xmlns:p14="http://schemas.microsoft.com/office/powerpoint/2010/main" val="13902836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B25F51-F15B-4521-AAB7-93A313F7796B}" type="datetimeFigureOut">
              <a:rPr lang="nl-NL" smtClean="0"/>
              <a:t>8-5-2023</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EDAC62-3D27-45D1-A8E3-7812EA50824F}" type="slidenum">
              <a:rPr lang="nl-NL" smtClean="0"/>
              <a:t>‹nr.›</a:t>
            </a:fld>
            <a:endParaRPr lang="nl-NL"/>
          </a:p>
        </p:txBody>
      </p:sp>
    </p:spTree>
    <p:extLst>
      <p:ext uri="{BB962C8B-B14F-4D97-AF65-F5344CB8AC3E}">
        <p14:creationId xmlns:p14="http://schemas.microsoft.com/office/powerpoint/2010/main" val="2770827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2EDAC62-3D27-45D1-A8E3-7812EA50824F}" type="slidenum">
              <a:rPr lang="nl-NL" smtClean="0"/>
              <a:t>1</a:t>
            </a:fld>
            <a:endParaRPr lang="nl-NL"/>
          </a:p>
        </p:txBody>
      </p:sp>
    </p:spTree>
    <p:extLst>
      <p:ext uri="{BB962C8B-B14F-4D97-AF65-F5344CB8AC3E}">
        <p14:creationId xmlns:p14="http://schemas.microsoft.com/office/powerpoint/2010/main" val="1798448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Organisaties buiten de overheid mogen het BSN alleen gebruiken als dat wettelijk is bepaald. Dit geldt bijvoorbeeld voor zorgverleners, zoals huisartsen, apotheken en zorgverzekeraars. Ook in het onderwijs wordt het BSN gebruikt. Hier heet het ook wel onderwijsnummer of persoonsgebonden nummer. (bron: AP)</a:t>
            </a:r>
          </a:p>
        </p:txBody>
      </p:sp>
      <p:sp>
        <p:nvSpPr>
          <p:cNvPr id="4" name="Tijdelijke aanduiding voor dianummer 3"/>
          <p:cNvSpPr>
            <a:spLocks noGrp="1"/>
          </p:cNvSpPr>
          <p:nvPr>
            <p:ph type="sldNum" sz="quarter" idx="10"/>
          </p:nvPr>
        </p:nvSpPr>
        <p:spPr/>
        <p:txBody>
          <a:bodyPr/>
          <a:lstStyle/>
          <a:p>
            <a:fld id="{72EDAC62-3D27-45D1-A8E3-7812EA50824F}" type="slidenum">
              <a:rPr lang="nl-NL" smtClean="0"/>
              <a:t>12</a:t>
            </a:fld>
            <a:endParaRPr lang="nl-NL"/>
          </a:p>
        </p:txBody>
      </p:sp>
    </p:spTree>
    <p:extLst>
      <p:ext uri="{BB962C8B-B14F-4D97-AF65-F5344CB8AC3E}">
        <p14:creationId xmlns:p14="http://schemas.microsoft.com/office/powerpoint/2010/main" val="29133036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Organisaties buiten de overheid mogen het BSN alleen gebruiken als dat wettelijk is bepaald. Dit geldt bijvoorbeeld voor zorgverleners, zoals huisartsen, apotheken en zorgverzekeraars. Ook in het onderwijs wordt het BSN gebruikt. Hier heet het ook wel onderwijsnummer of persoonsgebonden nummer. (bron: AP)</a:t>
            </a:r>
          </a:p>
        </p:txBody>
      </p:sp>
      <p:sp>
        <p:nvSpPr>
          <p:cNvPr id="4" name="Tijdelijke aanduiding voor dianummer 3"/>
          <p:cNvSpPr>
            <a:spLocks noGrp="1"/>
          </p:cNvSpPr>
          <p:nvPr>
            <p:ph type="sldNum" sz="quarter" idx="10"/>
          </p:nvPr>
        </p:nvSpPr>
        <p:spPr/>
        <p:txBody>
          <a:bodyPr/>
          <a:lstStyle/>
          <a:p>
            <a:fld id="{72EDAC62-3D27-45D1-A8E3-7812EA50824F}" type="slidenum">
              <a:rPr lang="nl-NL" smtClean="0"/>
              <a:t>13</a:t>
            </a:fld>
            <a:endParaRPr lang="nl-NL"/>
          </a:p>
        </p:txBody>
      </p:sp>
    </p:spTree>
    <p:extLst>
      <p:ext uri="{BB962C8B-B14F-4D97-AF65-F5344CB8AC3E}">
        <p14:creationId xmlns:p14="http://schemas.microsoft.com/office/powerpoint/2010/main" val="6891373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Organisaties buiten de overheid mogen het BSN alleen gebruiken als dat wettelijk is bepaald. Dit geldt bijvoorbeeld voor zorgverleners, zoals huisartsen, apotheken en zorgverzekeraars. Ook in het onderwijs wordt het BSN gebruikt. Hier heet het ook wel onderwijsnummer of persoonsgebonden nummer. (bron: AP)</a:t>
            </a:r>
          </a:p>
        </p:txBody>
      </p:sp>
      <p:sp>
        <p:nvSpPr>
          <p:cNvPr id="4" name="Tijdelijke aanduiding voor dianummer 3"/>
          <p:cNvSpPr>
            <a:spLocks noGrp="1"/>
          </p:cNvSpPr>
          <p:nvPr>
            <p:ph type="sldNum" sz="quarter" idx="10"/>
          </p:nvPr>
        </p:nvSpPr>
        <p:spPr/>
        <p:txBody>
          <a:bodyPr/>
          <a:lstStyle/>
          <a:p>
            <a:fld id="{72EDAC62-3D27-45D1-A8E3-7812EA50824F}" type="slidenum">
              <a:rPr lang="nl-NL" smtClean="0"/>
              <a:t>14</a:t>
            </a:fld>
            <a:endParaRPr lang="nl-NL"/>
          </a:p>
        </p:txBody>
      </p:sp>
    </p:spTree>
    <p:extLst>
      <p:ext uri="{BB962C8B-B14F-4D97-AF65-F5344CB8AC3E}">
        <p14:creationId xmlns:p14="http://schemas.microsoft.com/office/powerpoint/2010/main" val="15733076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Organisaties buiten de overheid mogen het BSN alleen gebruiken als dat wettelijk is bepaald. Dit geldt bijvoorbeeld voor zorgverleners, zoals huisartsen, apotheken en zorgverzekeraars. Ook in het onderwijs wordt het BSN gebruikt. Hier heet het ook wel onderwijsnummer of persoonsgebonden nummer. (bron: AP)</a:t>
            </a:r>
          </a:p>
        </p:txBody>
      </p:sp>
      <p:sp>
        <p:nvSpPr>
          <p:cNvPr id="4" name="Tijdelijke aanduiding voor dianummer 3"/>
          <p:cNvSpPr>
            <a:spLocks noGrp="1"/>
          </p:cNvSpPr>
          <p:nvPr>
            <p:ph type="sldNum" sz="quarter" idx="10"/>
          </p:nvPr>
        </p:nvSpPr>
        <p:spPr/>
        <p:txBody>
          <a:bodyPr/>
          <a:lstStyle/>
          <a:p>
            <a:fld id="{72EDAC62-3D27-45D1-A8E3-7812EA50824F}" type="slidenum">
              <a:rPr lang="nl-NL" smtClean="0"/>
              <a:t>15</a:t>
            </a:fld>
            <a:endParaRPr lang="nl-NL"/>
          </a:p>
        </p:txBody>
      </p:sp>
    </p:spTree>
    <p:extLst>
      <p:ext uri="{BB962C8B-B14F-4D97-AF65-F5344CB8AC3E}">
        <p14:creationId xmlns:p14="http://schemas.microsoft.com/office/powerpoint/2010/main" val="8875032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Organisaties buiten de overheid mogen het BSN alleen gebruiken als dat wettelijk is bepaald. Dit geldt bijvoorbeeld voor zorgverleners, zoals huisartsen, apotheken en zorgverzekeraars. Ook in het onderwijs wordt het BSN gebruikt. Hier heet het ook wel onderwijsnummer of persoonsgebonden nummer. (bron: AP)</a:t>
            </a:r>
          </a:p>
        </p:txBody>
      </p:sp>
      <p:sp>
        <p:nvSpPr>
          <p:cNvPr id="4" name="Tijdelijke aanduiding voor dianummer 3"/>
          <p:cNvSpPr>
            <a:spLocks noGrp="1"/>
          </p:cNvSpPr>
          <p:nvPr>
            <p:ph type="sldNum" sz="quarter" idx="10"/>
          </p:nvPr>
        </p:nvSpPr>
        <p:spPr/>
        <p:txBody>
          <a:bodyPr/>
          <a:lstStyle/>
          <a:p>
            <a:fld id="{72EDAC62-3D27-45D1-A8E3-7812EA50824F}" type="slidenum">
              <a:rPr lang="nl-NL" smtClean="0"/>
              <a:t>16</a:t>
            </a:fld>
            <a:endParaRPr lang="nl-NL"/>
          </a:p>
        </p:txBody>
      </p:sp>
    </p:spTree>
    <p:extLst>
      <p:ext uri="{BB962C8B-B14F-4D97-AF65-F5344CB8AC3E}">
        <p14:creationId xmlns:p14="http://schemas.microsoft.com/office/powerpoint/2010/main" val="2141719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Organisaties buiten de overheid mogen het BSN alleen gebruiken als dat wettelijk is bepaald. Dit geldt bijvoorbeeld voor zorgverleners, zoals huisartsen, apotheken en zorgverzekeraars. Ook in het onderwijs wordt het BSN gebruikt. Hier heet het ook wel onderwijsnummer of persoonsgebonden nummer. (bron: AP)</a:t>
            </a:r>
          </a:p>
        </p:txBody>
      </p:sp>
      <p:sp>
        <p:nvSpPr>
          <p:cNvPr id="4" name="Tijdelijke aanduiding voor dianummer 3"/>
          <p:cNvSpPr>
            <a:spLocks noGrp="1"/>
          </p:cNvSpPr>
          <p:nvPr>
            <p:ph type="sldNum" sz="quarter" idx="10"/>
          </p:nvPr>
        </p:nvSpPr>
        <p:spPr/>
        <p:txBody>
          <a:bodyPr/>
          <a:lstStyle/>
          <a:p>
            <a:fld id="{72EDAC62-3D27-45D1-A8E3-7812EA50824F}" type="slidenum">
              <a:rPr lang="nl-NL" smtClean="0"/>
              <a:t>17</a:t>
            </a:fld>
            <a:endParaRPr lang="nl-NL"/>
          </a:p>
        </p:txBody>
      </p:sp>
    </p:spTree>
    <p:extLst>
      <p:ext uri="{BB962C8B-B14F-4D97-AF65-F5344CB8AC3E}">
        <p14:creationId xmlns:p14="http://schemas.microsoft.com/office/powerpoint/2010/main" val="3676807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Organisaties buiten de overheid mogen het BSN alleen gebruiken als dat wettelijk is bepaald. Dit geldt bijvoorbeeld voor zorgverleners, zoals huisartsen, apotheken en zorgverzekeraars. Ook in het onderwijs wordt het BSN gebruikt. Hier heet het ook wel onderwijsnummer of persoonsgebonden nummer. (bron: AP)</a:t>
            </a:r>
          </a:p>
        </p:txBody>
      </p:sp>
      <p:sp>
        <p:nvSpPr>
          <p:cNvPr id="4" name="Tijdelijke aanduiding voor dianummer 3"/>
          <p:cNvSpPr>
            <a:spLocks noGrp="1"/>
          </p:cNvSpPr>
          <p:nvPr>
            <p:ph type="sldNum" sz="quarter" idx="10"/>
          </p:nvPr>
        </p:nvSpPr>
        <p:spPr/>
        <p:txBody>
          <a:bodyPr/>
          <a:lstStyle/>
          <a:p>
            <a:fld id="{72EDAC62-3D27-45D1-A8E3-7812EA50824F}" type="slidenum">
              <a:rPr lang="nl-NL" smtClean="0"/>
              <a:t>18</a:t>
            </a:fld>
            <a:endParaRPr lang="nl-NL"/>
          </a:p>
        </p:txBody>
      </p:sp>
    </p:spTree>
    <p:extLst>
      <p:ext uri="{BB962C8B-B14F-4D97-AF65-F5344CB8AC3E}">
        <p14:creationId xmlns:p14="http://schemas.microsoft.com/office/powerpoint/2010/main" val="23879680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2EDAC62-3D27-45D1-A8E3-7812EA50824F}" type="slidenum">
              <a:rPr lang="nl-NL" smtClean="0"/>
              <a:t>20</a:t>
            </a:fld>
            <a:endParaRPr lang="nl-NL"/>
          </a:p>
        </p:txBody>
      </p:sp>
    </p:spTree>
    <p:extLst>
      <p:ext uri="{BB962C8B-B14F-4D97-AF65-F5344CB8AC3E}">
        <p14:creationId xmlns:p14="http://schemas.microsoft.com/office/powerpoint/2010/main" val="1968211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Organisaties buiten de overheid mogen het BSN alleen gebruiken als dat wettelijk is bepaald. Dit geldt bijvoorbeeld voor zorgverleners, zoals huisartsen, apotheken en zorgverzekeraars. Ook in het onderwijs wordt het BSN gebruikt. Hier heet het ook wel onderwijsnummer of persoonsgebonden nummer. (bron: AP)</a:t>
            </a:r>
          </a:p>
        </p:txBody>
      </p:sp>
      <p:sp>
        <p:nvSpPr>
          <p:cNvPr id="4" name="Tijdelijke aanduiding voor dianummer 3"/>
          <p:cNvSpPr>
            <a:spLocks noGrp="1"/>
          </p:cNvSpPr>
          <p:nvPr>
            <p:ph type="sldNum" sz="quarter" idx="10"/>
          </p:nvPr>
        </p:nvSpPr>
        <p:spPr/>
        <p:txBody>
          <a:bodyPr/>
          <a:lstStyle/>
          <a:p>
            <a:fld id="{72EDAC62-3D27-45D1-A8E3-7812EA50824F}" type="slidenum">
              <a:rPr lang="nl-NL" smtClean="0"/>
              <a:t>2</a:t>
            </a:fld>
            <a:endParaRPr lang="nl-NL"/>
          </a:p>
        </p:txBody>
      </p:sp>
    </p:spTree>
    <p:extLst>
      <p:ext uri="{BB962C8B-B14F-4D97-AF65-F5344CB8AC3E}">
        <p14:creationId xmlns:p14="http://schemas.microsoft.com/office/powerpoint/2010/main" val="386374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Organisaties buiten de overheid mogen het BSN alleen gebruiken als dat wettelijk is bepaald. Dit geldt bijvoorbeeld voor zorgverleners, zoals huisartsen, apotheken en zorgverzekeraars. Ook in het onderwijs wordt het BSN gebruikt. Hier heet het ook wel onderwijsnummer of persoonsgebonden nummer. (bron: AP)</a:t>
            </a:r>
          </a:p>
        </p:txBody>
      </p:sp>
      <p:sp>
        <p:nvSpPr>
          <p:cNvPr id="4" name="Tijdelijke aanduiding voor dianummer 3"/>
          <p:cNvSpPr>
            <a:spLocks noGrp="1"/>
          </p:cNvSpPr>
          <p:nvPr>
            <p:ph type="sldNum" sz="quarter" idx="10"/>
          </p:nvPr>
        </p:nvSpPr>
        <p:spPr/>
        <p:txBody>
          <a:bodyPr/>
          <a:lstStyle/>
          <a:p>
            <a:fld id="{72EDAC62-3D27-45D1-A8E3-7812EA50824F}" type="slidenum">
              <a:rPr lang="nl-NL" smtClean="0"/>
              <a:t>3</a:t>
            </a:fld>
            <a:endParaRPr lang="nl-NL"/>
          </a:p>
        </p:txBody>
      </p:sp>
    </p:spTree>
    <p:extLst>
      <p:ext uri="{BB962C8B-B14F-4D97-AF65-F5344CB8AC3E}">
        <p14:creationId xmlns:p14="http://schemas.microsoft.com/office/powerpoint/2010/main" val="577987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Organisaties buiten de overheid mogen het BSN alleen gebruiken als dat wettelijk is bepaald. Dit geldt bijvoorbeeld voor zorgverleners, zoals huisartsen, apotheken en zorgverzekeraars. Ook in het onderwijs wordt het BSN gebruikt. Hier heet het ook wel onderwijsnummer of persoonsgebonden nummer. (bron: AP)</a:t>
            </a:r>
          </a:p>
        </p:txBody>
      </p:sp>
      <p:sp>
        <p:nvSpPr>
          <p:cNvPr id="4" name="Tijdelijke aanduiding voor dianummer 3"/>
          <p:cNvSpPr>
            <a:spLocks noGrp="1"/>
          </p:cNvSpPr>
          <p:nvPr>
            <p:ph type="sldNum" sz="quarter" idx="10"/>
          </p:nvPr>
        </p:nvSpPr>
        <p:spPr/>
        <p:txBody>
          <a:bodyPr/>
          <a:lstStyle/>
          <a:p>
            <a:fld id="{72EDAC62-3D27-45D1-A8E3-7812EA50824F}" type="slidenum">
              <a:rPr lang="nl-NL" smtClean="0"/>
              <a:t>4</a:t>
            </a:fld>
            <a:endParaRPr lang="nl-NL"/>
          </a:p>
        </p:txBody>
      </p:sp>
    </p:spTree>
    <p:extLst>
      <p:ext uri="{BB962C8B-B14F-4D97-AF65-F5344CB8AC3E}">
        <p14:creationId xmlns:p14="http://schemas.microsoft.com/office/powerpoint/2010/main" val="682233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Organisaties buiten de overheid mogen het BSN alleen gebruiken als dat wettelijk is bepaald. Dit geldt bijvoorbeeld voor zorgverleners, zoals huisartsen, apotheken en zorgverzekeraars. Ook in het onderwijs wordt het BSN gebruikt. Hier heet het ook wel onderwijsnummer of persoonsgebonden nummer. (bron: AP)</a:t>
            </a:r>
          </a:p>
        </p:txBody>
      </p:sp>
      <p:sp>
        <p:nvSpPr>
          <p:cNvPr id="4" name="Tijdelijke aanduiding voor dianummer 3"/>
          <p:cNvSpPr>
            <a:spLocks noGrp="1"/>
          </p:cNvSpPr>
          <p:nvPr>
            <p:ph type="sldNum" sz="quarter" idx="10"/>
          </p:nvPr>
        </p:nvSpPr>
        <p:spPr/>
        <p:txBody>
          <a:bodyPr/>
          <a:lstStyle/>
          <a:p>
            <a:fld id="{72EDAC62-3D27-45D1-A8E3-7812EA50824F}" type="slidenum">
              <a:rPr lang="nl-NL" smtClean="0"/>
              <a:t>5</a:t>
            </a:fld>
            <a:endParaRPr lang="nl-NL"/>
          </a:p>
        </p:txBody>
      </p:sp>
    </p:spTree>
    <p:extLst>
      <p:ext uri="{BB962C8B-B14F-4D97-AF65-F5344CB8AC3E}">
        <p14:creationId xmlns:p14="http://schemas.microsoft.com/office/powerpoint/2010/main" val="1682844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Organisaties buiten de overheid mogen het BSN alleen gebruiken als dat wettelijk is bepaald. Dit geldt bijvoorbeeld voor zorgverleners, zoals huisartsen, apotheken en zorgverzekeraars. Ook in het onderwijs wordt het BSN gebruikt. Hier heet het ook wel onderwijsnummer of persoonsgebonden nummer. (bron: AP)</a:t>
            </a:r>
          </a:p>
        </p:txBody>
      </p:sp>
      <p:sp>
        <p:nvSpPr>
          <p:cNvPr id="4" name="Tijdelijke aanduiding voor dianummer 3"/>
          <p:cNvSpPr>
            <a:spLocks noGrp="1"/>
          </p:cNvSpPr>
          <p:nvPr>
            <p:ph type="sldNum" sz="quarter" idx="10"/>
          </p:nvPr>
        </p:nvSpPr>
        <p:spPr/>
        <p:txBody>
          <a:bodyPr/>
          <a:lstStyle/>
          <a:p>
            <a:fld id="{72EDAC62-3D27-45D1-A8E3-7812EA50824F}" type="slidenum">
              <a:rPr lang="nl-NL" smtClean="0"/>
              <a:t>8</a:t>
            </a:fld>
            <a:endParaRPr lang="nl-NL"/>
          </a:p>
        </p:txBody>
      </p:sp>
    </p:spTree>
    <p:extLst>
      <p:ext uri="{BB962C8B-B14F-4D97-AF65-F5344CB8AC3E}">
        <p14:creationId xmlns:p14="http://schemas.microsoft.com/office/powerpoint/2010/main" val="2299535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Organisaties buiten de overheid mogen het BSN alleen gebruiken als dat wettelijk is bepaald. Dit geldt bijvoorbeeld voor zorgverleners, zoals huisartsen, apotheken en zorgverzekeraars. Ook in het onderwijs wordt het BSN gebruikt. Hier heet het ook wel onderwijsnummer of persoonsgebonden nummer. (bron: AP)</a:t>
            </a:r>
          </a:p>
        </p:txBody>
      </p:sp>
      <p:sp>
        <p:nvSpPr>
          <p:cNvPr id="4" name="Tijdelijke aanduiding voor dianummer 3"/>
          <p:cNvSpPr>
            <a:spLocks noGrp="1"/>
          </p:cNvSpPr>
          <p:nvPr>
            <p:ph type="sldNum" sz="quarter" idx="10"/>
          </p:nvPr>
        </p:nvSpPr>
        <p:spPr/>
        <p:txBody>
          <a:bodyPr/>
          <a:lstStyle/>
          <a:p>
            <a:fld id="{72EDAC62-3D27-45D1-A8E3-7812EA50824F}" type="slidenum">
              <a:rPr lang="nl-NL" smtClean="0"/>
              <a:t>9</a:t>
            </a:fld>
            <a:endParaRPr lang="nl-NL"/>
          </a:p>
        </p:txBody>
      </p:sp>
    </p:spTree>
    <p:extLst>
      <p:ext uri="{BB962C8B-B14F-4D97-AF65-F5344CB8AC3E}">
        <p14:creationId xmlns:p14="http://schemas.microsoft.com/office/powerpoint/2010/main" val="2106668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Organisaties buiten de overheid mogen het BSN alleen gebruiken als dat wettelijk is bepaald. Dit geldt bijvoorbeeld voor zorgverleners, zoals huisartsen, apotheken en zorgverzekeraars. Ook in het onderwijs wordt het BSN gebruikt. Hier heet het ook wel onderwijsnummer of persoonsgebonden nummer. (bron: AP)</a:t>
            </a:r>
          </a:p>
        </p:txBody>
      </p:sp>
      <p:sp>
        <p:nvSpPr>
          <p:cNvPr id="4" name="Tijdelijke aanduiding voor dianummer 3"/>
          <p:cNvSpPr>
            <a:spLocks noGrp="1"/>
          </p:cNvSpPr>
          <p:nvPr>
            <p:ph type="sldNum" sz="quarter" idx="10"/>
          </p:nvPr>
        </p:nvSpPr>
        <p:spPr/>
        <p:txBody>
          <a:bodyPr/>
          <a:lstStyle/>
          <a:p>
            <a:fld id="{72EDAC62-3D27-45D1-A8E3-7812EA50824F}" type="slidenum">
              <a:rPr lang="nl-NL" smtClean="0"/>
              <a:t>10</a:t>
            </a:fld>
            <a:endParaRPr lang="nl-NL"/>
          </a:p>
        </p:txBody>
      </p:sp>
    </p:spTree>
    <p:extLst>
      <p:ext uri="{BB962C8B-B14F-4D97-AF65-F5344CB8AC3E}">
        <p14:creationId xmlns:p14="http://schemas.microsoft.com/office/powerpoint/2010/main" val="2954423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Organisaties buiten de overheid mogen het BSN alleen gebruiken als dat wettelijk is bepaald. Dit geldt bijvoorbeeld voor zorgverleners, zoals huisartsen, apotheken en zorgverzekeraars. Ook in het onderwijs wordt het BSN gebruikt. Hier heet het ook wel onderwijsnummer of persoonsgebonden nummer. (bron: AP)</a:t>
            </a:r>
          </a:p>
        </p:txBody>
      </p:sp>
      <p:sp>
        <p:nvSpPr>
          <p:cNvPr id="4" name="Tijdelijke aanduiding voor dianummer 3"/>
          <p:cNvSpPr>
            <a:spLocks noGrp="1"/>
          </p:cNvSpPr>
          <p:nvPr>
            <p:ph type="sldNum" sz="quarter" idx="10"/>
          </p:nvPr>
        </p:nvSpPr>
        <p:spPr/>
        <p:txBody>
          <a:bodyPr/>
          <a:lstStyle/>
          <a:p>
            <a:fld id="{72EDAC62-3D27-45D1-A8E3-7812EA50824F}" type="slidenum">
              <a:rPr lang="nl-NL" smtClean="0"/>
              <a:t>11</a:t>
            </a:fld>
            <a:endParaRPr lang="nl-NL"/>
          </a:p>
        </p:txBody>
      </p:sp>
    </p:spTree>
    <p:extLst>
      <p:ext uri="{BB962C8B-B14F-4D97-AF65-F5344CB8AC3E}">
        <p14:creationId xmlns:p14="http://schemas.microsoft.com/office/powerpoint/2010/main" val="2993421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Titelstijl van model bewerken</a:t>
            </a:r>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titelstijl van het model te bewerken</a:t>
            </a:r>
          </a:p>
        </p:txBody>
      </p:sp>
      <p:sp>
        <p:nvSpPr>
          <p:cNvPr id="4" name="Tijdelijke aanduiding voor datum 3"/>
          <p:cNvSpPr>
            <a:spLocks noGrp="1"/>
          </p:cNvSpPr>
          <p:nvPr>
            <p:ph type="dt" sz="half" idx="10"/>
          </p:nvPr>
        </p:nvSpPr>
        <p:spPr/>
        <p:txBody>
          <a:bodyPr/>
          <a:lstStyle/>
          <a:p>
            <a:fld id="{521199C0-562A-714F-9D17-14381553994A}" type="datetimeFigureOut">
              <a:rPr lang="nl-NL" smtClean="0"/>
              <a:t>8-5-2023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A890D1D-FF1E-F843-9CF7-B30E3E88A43F}" type="slidenum">
              <a:rPr lang="nl-NL" smtClean="0"/>
              <a:t>‹nr.›</a:t>
            </a:fld>
            <a:endParaRPr lang="nl-NL"/>
          </a:p>
        </p:txBody>
      </p:sp>
    </p:spTree>
    <p:extLst>
      <p:ext uri="{BB962C8B-B14F-4D97-AF65-F5344CB8AC3E}">
        <p14:creationId xmlns:p14="http://schemas.microsoft.com/office/powerpoint/2010/main" val="1749829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verticale tekst 2"/>
          <p:cNvSpPr>
            <a:spLocks noGrp="1"/>
          </p:cNvSpPr>
          <p:nvPr>
            <p:ph type="body" orient="vert" idx="1"/>
          </p:nvPr>
        </p:nvSpPr>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521199C0-562A-714F-9D17-14381553994A}" type="datetimeFigureOut">
              <a:rPr lang="nl-NL" smtClean="0"/>
              <a:t>8-5-2023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A890D1D-FF1E-F843-9CF7-B30E3E88A43F}" type="slidenum">
              <a:rPr lang="nl-NL" smtClean="0"/>
              <a:t>‹nr.›</a:t>
            </a:fld>
            <a:endParaRPr lang="nl-NL"/>
          </a:p>
        </p:txBody>
      </p:sp>
    </p:spTree>
    <p:extLst>
      <p:ext uri="{BB962C8B-B14F-4D97-AF65-F5344CB8AC3E}">
        <p14:creationId xmlns:p14="http://schemas.microsoft.com/office/powerpoint/2010/main" val="2106508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Titelstijl van model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521199C0-562A-714F-9D17-14381553994A}" type="datetimeFigureOut">
              <a:rPr lang="nl-NL" smtClean="0"/>
              <a:t>8-5-2023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A890D1D-FF1E-F843-9CF7-B30E3E88A43F}" type="slidenum">
              <a:rPr lang="nl-NL" smtClean="0"/>
              <a:t>‹nr.›</a:t>
            </a:fld>
            <a:endParaRPr lang="nl-NL"/>
          </a:p>
        </p:txBody>
      </p:sp>
    </p:spTree>
    <p:extLst>
      <p:ext uri="{BB962C8B-B14F-4D97-AF65-F5344CB8AC3E}">
        <p14:creationId xmlns:p14="http://schemas.microsoft.com/office/powerpoint/2010/main" val="458013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idx="1"/>
          </p:nvPr>
        </p:nvSpPr>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521199C0-562A-714F-9D17-14381553994A}" type="datetimeFigureOut">
              <a:rPr lang="nl-NL" smtClean="0"/>
              <a:t>8-5-2023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A890D1D-FF1E-F843-9CF7-B30E3E88A43F}" type="slidenum">
              <a:rPr lang="nl-NL" smtClean="0"/>
              <a:t>‹nr.›</a:t>
            </a:fld>
            <a:endParaRPr lang="nl-NL"/>
          </a:p>
        </p:txBody>
      </p:sp>
    </p:spTree>
    <p:extLst>
      <p:ext uri="{BB962C8B-B14F-4D97-AF65-F5344CB8AC3E}">
        <p14:creationId xmlns:p14="http://schemas.microsoft.com/office/powerpoint/2010/main" val="2446184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Titelstijl van model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tekststijl van het model te bewerken</a:t>
            </a:r>
          </a:p>
        </p:txBody>
      </p:sp>
      <p:sp>
        <p:nvSpPr>
          <p:cNvPr id="4" name="Tijdelijke aanduiding voor datum 3"/>
          <p:cNvSpPr>
            <a:spLocks noGrp="1"/>
          </p:cNvSpPr>
          <p:nvPr>
            <p:ph type="dt" sz="half" idx="10"/>
          </p:nvPr>
        </p:nvSpPr>
        <p:spPr/>
        <p:txBody>
          <a:bodyPr/>
          <a:lstStyle/>
          <a:p>
            <a:fld id="{521199C0-562A-714F-9D17-14381553994A}" type="datetimeFigureOut">
              <a:rPr lang="nl-NL" smtClean="0"/>
              <a:t>8-5-2023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A890D1D-FF1E-F843-9CF7-B30E3E88A43F}" type="slidenum">
              <a:rPr lang="nl-NL" smtClean="0"/>
              <a:t>‹nr.›</a:t>
            </a:fld>
            <a:endParaRPr lang="nl-NL"/>
          </a:p>
        </p:txBody>
      </p:sp>
    </p:spTree>
    <p:extLst>
      <p:ext uri="{BB962C8B-B14F-4D97-AF65-F5344CB8AC3E}">
        <p14:creationId xmlns:p14="http://schemas.microsoft.com/office/powerpoint/2010/main" val="2918019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521199C0-562A-714F-9D17-14381553994A}" type="datetimeFigureOut">
              <a:rPr lang="nl-NL" smtClean="0"/>
              <a:t>8-5-2023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A890D1D-FF1E-F843-9CF7-B30E3E88A43F}" type="slidenum">
              <a:rPr lang="nl-NL" smtClean="0"/>
              <a:t>‹nr.›</a:t>
            </a:fld>
            <a:endParaRPr lang="nl-NL"/>
          </a:p>
        </p:txBody>
      </p:sp>
    </p:spTree>
    <p:extLst>
      <p:ext uri="{BB962C8B-B14F-4D97-AF65-F5344CB8AC3E}">
        <p14:creationId xmlns:p14="http://schemas.microsoft.com/office/powerpoint/2010/main" val="1666574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Titelstijl van model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521199C0-562A-714F-9D17-14381553994A}" type="datetimeFigureOut">
              <a:rPr lang="nl-NL" smtClean="0"/>
              <a:t>8-5-2023</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2A890D1D-FF1E-F843-9CF7-B30E3E88A43F}" type="slidenum">
              <a:rPr lang="nl-NL" smtClean="0"/>
              <a:t>‹nr.›</a:t>
            </a:fld>
            <a:endParaRPr lang="nl-NL"/>
          </a:p>
        </p:txBody>
      </p:sp>
    </p:spTree>
    <p:extLst>
      <p:ext uri="{BB962C8B-B14F-4D97-AF65-F5344CB8AC3E}">
        <p14:creationId xmlns:p14="http://schemas.microsoft.com/office/powerpoint/2010/main" val="3972423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datum 2"/>
          <p:cNvSpPr>
            <a:spLocks noGrp="1"/>
          </p:cNvSpPr>
          <p:nvPr>
            <p:ph type="dt" sz="half" idx="10"/>
          </p:nvPr>
        </p:nvSpPr>
        <p:spPr/>
        <p:txBody>
          <a:bodyPr/>
          <a:lstStyle/>
          <a:p>
            <a:fld id="{521199C0-562A-714F-9D17-14381553994A}" type="datetimeFigureOut">
              <a:rPr lang="nl-NL" smtClean="0"/>
              <a:t>8-5-2023</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2A890D1D-FF1E-F843-9CF7-B30E3E88A43F}" type="slidenum">
              <a:rPr lang="nl-NL" smtClean="0"/>
              <a:t>‹nr.›</a:t>
            </a:fld>
            <a:endParaRPr lang="nl-NL"/>
          </a:p>
        </p:txBody>
      </p:sp>
    </p:spTree>
    <p:extLst>
      <p:ext uri="{BB962C8B-B14F-4D97-AF65-F5344CB8AC3E}">
        <p14:creationId xmlns:p14="http://schemas.microsoft.com/office/powerpoint/2010/main" val="230718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521199C0-562A-714F-9D17-14381553994A}" type="datetimeFigureOut">
              <a:rPr lang="nl-NL" smtClean="0"/>
              <a:t>8-5-2023</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2A890D1D-FF1E-F843-9CF7-B30E3E88A43F}" type="slidenum">
              <a:rPr lang="nl-NL" smtClean="0"/>
              <a:t>‹nr.›</a:t>
            </a:fld>
            <a:endParaRPr lang="nl-NL"/>
          </a:p>
        </p:txBody>
      </p:sp>
    </p:spTree>
    <p:extLst>
      <p:ext uri="{BB962C8B-B14F-4D97-AF65-F5344CB8AC3E}">
        <p14:creationId xmlns:p14="http://schemas.microsoft.com/office/powerpoint/2010/main" val="887883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Titelstijl van model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Tijdelijke aanduiding voor datum 4"/>
          <p:cNvSpPr>
            <a:spLocks noGrp="1"/>
          </p:cNvSpPr>
          <p:nvPr>
            <p:ph type="dt" sz="half" idx="10"/>
          </p:nvPr>
        </p:nvSpPr>
        <p:spPr/>
        <p:txBody>
          <a:bodyPr/>
          <a:lstStyle/>
          <a:p>
            <a:fld id="{521199C0-562A-714F-9D17-14381553994A}" type="datetimeFigureOut">
              <a:rPr lang="nl-NL" smtClean="0"/>
              <a:t>8-5-2023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A890D1D-FF1E-F843-9CF7-B30E3E88A43F}" type="slidenum">
              <a:rPr lang="nl-NL" smtClean="0"/>
              <a:t>‹nr.›</a:t>
            </a:fld>
            <a:endParaRPr lang="nl-NL"/>
          </a:p>
        </p:txBody>
      </p:sp>
    </p:spTree>
    <p:extLst>
      <p:ext uri="{BB962C8B-B14F-4D97-AF65-F5344CB8AC3E}">
        <p14:creationId xmlns:p14="http://schemas.microsoft.com/office/powerpoint/2010/main" val="4130981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Titelstijl van model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Tijdelijke aanduiding voor datum 4"/>
          <p:cNvSpPr>
            <a:spLocks noGrp="1"/>
          </p:cNvSpPr>
          <p:nvPr>
            <p:ph type="dt" sz="half" idx="10"/>
          </p:nvPr>
        </p:nvSpPr>
        <p:spPr/>
        <p:txBody>
          <a:bodyPr/>
          <a:lstStyle/>
          <a:p>
            <a:fld id="{521199C0-562A-714F-9D17-14381553994A}" type="datetimeFigureOut">
              <a:rPr lang="nl-NL" smtClean="0"/>
              <a:t>8-5-2023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A890D1D-FF1E-F843-9CF7-B30E3E88A43F}" type="slidenum">
              <a:rPr lang="nl-NL" smtClean="0"/>
              <a:t>‹nr.›</a:t>
            </a:fld>
            <a:endParaRPr lang="nl-NL"/>
          </a:p>
        </p:txBody>
      </p:sp>
    </p:spTree>
    <p:extLst>
      <p:ext uri="{BB962C8B-B14F-4D97-AF65-F5344CB8AC3E}">
        <p14:creationId xmlns:p14="http://schemas.microsoft.com/office/powerpoint/2010/main" val="2430421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Titelstijl van model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1199C0-562A-714F-9D17-14381553994A}" type="datetimeFigureOut">
              <a:rPr lang="nl-NL" smtClean="0"/>
              <a:t>8-5-2023</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890D1D-FF1E-F843-9CF7-B30E3E88A43F}" type="slidenum">
              <a:rPr lang="nl-NL" smtClean="0"/>
              <a:t>‹nr.›</a:t>
            </a:fld>
            <a:endParaRPr lang="nl-NL"/>
          </a:p>
        </p:txBody>
      </p:sp>
    </p:spTree>
    <p:extLst>
      <p:ext uri="{BB962C8B-B14F-4D97-AF65-F5344CB8AC3E}">
        <p14:creationId xmlns:p14="http://schemas.microsoft.com/office/powerpoint/2010/main" val="38505984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hyperlink" Target="http://www.autoriteitpersoonsgegevens.n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vca.nu/advies/" TargetMode="External"/><Relationship Id="rId2" Type="http://schemas.openxmlformats.org/officeDocument/2006/relationships/hyperlink" Target="http://www.vca.nu/de-avg-hoe-ga-je-om-met-persoonlijke-gegevens/" TargetMode="Externa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8" Type="http://schemas.openxmlformats.org/officeDocument/2006/relationships/hyperlink" Target="https://www.privacycompany.eu/" TargetMode="External"/><Relationship Id="rId3" Type="http://schemas.openxmlformats.org/officeDocument/2006/relationships/hyperlink" Target="http://www.autoriteitpersoonsgegevens.nl/" TargetMode="External"/><Relationship Id="rId7" Type="http://schemas.openxmlformats.org/officeDocument/2006/relationships/hyperlink" Target="https://www.charlotteslaw.nl/over-privacy-de-avg-en-het-portretrecht-voor-fotografen/"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www.rijksoverheid.nl/documenten/publicaties/2018/01/25/model-verwerkersovereenkomst-avg" TargetMode="External"/><Relationship Id="rId5" Type="http://schemas.openxmlformats.org/officeDocument/2006/relationships/hyperlink" Target="https://www.nov.nl/themas/wetten+en+regels/avg+stappenplan/default.aspx" TargetMode="External"/><Relationship Id="rId4" Type="http://schemas.openxmlformats.org/officeDocument/2006/relationships/hyperlink" Target="https://hulpbijprivacy.nl/" TargetMode="External"/><Relationship Id="rId9"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4459" y="5639731"/>
            <a:ext cx="1348966" cy="707327"/>
          </a:xfrm>
          <a:prstGeom prst="rect">
            <a:avLst/>
          </a:prstGeom>
        </p:spPr>
      </p:pic>
      <p:pic>
        <p:nvPicPr>
          <p:cNvPr id="2050" name="Picture 2" descr="https://pbs.twimg.com/media/DzwxfE1XcAAG0RQ.jpg:lar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535" y="1016508"/>
            <a:ext cx="7088014" cy="3987008"/>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p:cNvSpPr txBox="1"/>
          <p:nvPr/>
        </p:nvSpPr>
        <p:spPr>
          <a:xfrm>
            <a:off x="450575" y="5239621"/>
            <a:ext cx="4357732" cy="800219"/>
          </a:xfrm>
          <a:prstGeom prst="rect">
            <a:avLst/>
          </a:prstGeom>
          <a:noFill/>
        </p:spPr>
        <p:txBody>
          <a:bodyPr wrap="square" rtlCol="0">
            <a:spAutoFit/>
          </a:bodyPr>
          <a:lstStyle/>
          <a:p>
            <a:r>
              <a:rPr lang="nl-NL" sz="2800" b="1" dirty="0">
                <a:solidFill>
                  <a:srgbClr val="7030A0"/>
                </a:solidFill>
                <a:latin typeface="Arial" panose="020B0604020202020204" pitchFamily="34" charset="0"/>
                <a:cs typeface="Arial" panose="020B0604020202020204" pitchFamily="34" charset="0"/>
              </a:rPr>
              <a:t>De AVG Opfris quiz</a:t>
            </a:r>
            <a:r>
              <a:rPr lang="nl-NL" dirty="0">
                <a:latin typeface="Arial" panose="020B0604020202020204" pitchFamily="34" charset="0"/>
                <a:cs typeface="Arial" panose="020B0604020202020204" pitchFamily="34" charset="0"/>
              </a:rPr>
              <a:t> </a:t>
            </a:r>
          </a:p>
          <a:p>
            <a:endParaRPr lang="nl-N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4658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7"/>
            <a:ext cx="8229600" cy="1657857"/>
          </a:xfrm>
        </p:spPr>
        <p:txBody>
          <a:bodyPr>
            <a:normAutofit fontScale="90000"/>
          </a:bodyPr>
          <a:lstStyle/>
          <a:p>
            <a:pPr algn="l"/>
            <a:r>
              <a:rPr lang="nl-NL" sz="4000" b="1" dirty="0">
                <a:solidFill>
                  <a:schemeClr val="accent6"/>
                </a:solidFill>
                <a:latin typeface="+mn-lt"/>
              </a:rPr>
              <a:t>Vraag 5</a:t>
            </a:r>
            <a:br>
              <a:rPr lang="nl-NL" sz="4000" b="1" dirty="0">
                <a:latin typeface="+mn-lt"/>
              </a:rPr>
            </a:br>
            <a:r>
              <a:rPr lang="nl-NL" sz="4000" b="1" dirty="0">
                <a:latin typeface="+mn-lt"/>
              </a:rPr>
              <a:t>Op welke gronden mag je persoonsgegevens opslaan en verwerken?</a:t>
            </a:r>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7834" y="5681609"/>
            <a:ext cx="1348966" cy="707327"/>
          </a:xfrm>
          <a:prstGeom prst="rect">
            <a:avLst/>
          </a:prstGeom>
        </p:spPr>
      </p:pic>
      <p:pic>
        <p:nvPicPr>
          <p:cNvPr id="7" name="Tijdelijke aanduiding voor inhoud 6" descr="Afbeelding met tekst, gebouw, baksteen, buitenshuis&#10;&#10;Automatisch gegenereerde beschrijving">
            <a:extLst>
              <a:ext uri="{FF2B5EF4-FFF2-40B4-BE49-F238E27FC236}">
                <a16:creationId xmlns:a16="http://schemas.microsoft.com/office/drawing/2014/main" id="{E0EDFE20-08CA-469A-7530-0DE5916F4D90}"/>
              </a:ext>
            </a:extLst>
          </p:cNvPr>
          <p:cNvPicPr>
            <a:picLocks noGrp="1" noChangeAspect="1"/>
          </p:cNvPicPr>
          <p:nvPr>
            <p:ph idx="1"/>
          </p:nvPr>
        </p:nvPicPr>
        <p:blipFill>
          <a:blip r:embed="rId4"/>
          <a:stretch>
            <a:fillRect/>
          </a:stretch>
        </p:blipFill>
        <p:spPr>
          <a:xfrm>
            <a:off x="674485" y="2142082"/>
            <a:ext cx="5318962" cy="3539527"/>
          </a:xfrm>
        </p:spPr>
      </p:pic>
    </p:spTree>
    <p:extLst>
      <p:ext uri="{BB962C8B-B14F-4D97-AF65-F5344CB8AC3E}">
        <p14:creationId xmlns:p14="http://schemas.microsoft.com/office/powerpoint/2010/main" val="3894558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7"/>
            <a:ext cx="8229600" cy="1657857"/>
          </a:xfrm>
        </p:spPr>
        <p:txBody>
          <a:bodyPr>
            <a:normAutofit fontScale="90000"/>
          </a:bodyPr>
          <a:lstStyle/>
          <a:p>
            <a:pPr algn="l"/>
            <a:r>
              <a:rPr lang="nl-NL" sz="4000" b="1" dirty="0">
                <a:solidFill>
                  <a:schemeClr val="accent5"/>
                </a:solidFill>
                <a:latin typeface="+mn-lt"/>
              </a:rPr>
              <a:t>Antwoord 5</a:t>
            </a:r>
            <a:br>
              <a:rPr lang="nl-NL" sz="4000" b="1" dirty="0">
                <a:latin typeface="+mn-lt"/>
              </a:rPr>
            </a:br>
            <a:r>
              <a:rPr lang="nl-NL" sz="4000" b="1" dirty="0">
                <a:latin typeface="+mn-lt"/>
              </a:rPr>
              <a:t>Op welke gronden mag je persoonsgegevens opslaan en verwerken? </a:t>
            </a:r>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150672"/>
            <a:ext cx="1348966" cy="707327"/>
          </a:xfrm>
          <a:prstGeom prst="rect">
            <a:avLst/>
          </a:prstGeom>
        </p:spPr>
      </p:pic>
      <p:sp>
        <p:nvSpPr>
          <p:cNvPr id="4" name="Tijdelijke aanduiding voor inhoud 3">
            <a:extLst>
              <a:ext uri="{FF2B5EF4-FFF2-40B4-BE49-F238E27FC236}">
                <a16:creationId xmlns:a16="http://schemas.microsoft.com/office/drawing/2014/main" id="{9D2511D2-3F87-7687-0755-32085BC136AA}"/>
              </a:ext>
            </a:extLst>
          </p:cNvPr>
          <p:cNvSpPr>
            <a:spLocks noGrp="1"/>
          </p:cNvSpPr>
          <p:nvPr>
            <p:ph idx="1"/>
          </p:nvPr>
        </p:nvSpPr>
        <p:spPr>
          <a:xfrm>
            <a:off x="457200" y="1930036"/>
            <a:ext cx="8229600" cy="4525963"/>
          </a:xfrm>
        </p:spPr>
        <p:txBody>
          <a:bodyPr/>
          <a:lstStyle/>
          <a:p>
            <a:r>
              <a:rPr lang="nl-NL" dirty="0"/>
              <a:t>Toestemming van de persoon</a:t>
            </a:r>
          </a:p>
          <a:p>
            <a:r>
              <a:rPr lang="nl-NL" dirty="0"/>
              <a:t>Overeenkomst (bv. bij aankoop)</a:t>
            </a:r>
          </a:p>
          <a:p>
            <a:r>
              <a:rPr lang="nl-NL" dirty="0"/>
              <a:t>Wettelijke grondslag (bv. Belastingdienst) </a:t>
            </a:r>
          </a:p>
          <a:p>
            <a:r>
              <a:rPr lang="nl-NL" dirty="0"/>
              <a:t>Algemeen belang (bv. openbare veiligheid, politie) </a:t>
            </a:r>
          </a:p>
          <a:p>
            <a:r>
              <a:rPr lang="nl-NL" dirty="0"/>
              <a:t>Vitale belangen (bij rampen en noodsituaties)</a:t>
            </a:r>
          </a:p>
          <a:p>
            <a:r>
              <a:rPr lang="nl-NL" dirty="0"/>
              <a:t>Gerechtvaardigd belang (bv. straatfotograaf) </a:t>
            </a:r>
          </a:p>
          <a:p>
            <a:endParaRPr lang="LID4096" dirty="0"/>
          </a:p>
        </p:txBody>
      </p:sp>
    </p:spTree>
    <p:extLst>
      <p:ext uri="{BB962C8B-B14F-4D97-AF65-F5344CB8AC3E}">
        <p14:creationId xmlns:p14="http://schemas.microsoft.com/office/powerpoint/2010/main" val="580883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7"/>
            <a:ext cx="8229600" cy="1893527"/>
          </a:xfrm>
        </p:spPr>
        <p:txBody>
          <a:bodyPr>
            <a:normAutofit fontScale="90000"/>
          </a:bodyPr>
          <a:lstStyle/>
          <a:p>
            <a:pPr algn="l"/>
            <a:r>
              <a:rPr lang="nl-NL" sz="4000" b="1" dirty="0">
                <a:solidFill>
                  <a:schemeClr val="accent6"/>
                </a:solidFill>
                <a:latin typeface="+mn-lt"/>
              </a:rPr>
              <a:t>Vraag 6</a:t>
            </a:r>
            <a:br>
              <a:rPr lang="nl-NL" sz="4000" b="1" dirty="0">
                <a:latin typeface="+mn-lt"/>
              </a:rPr>
            </a:br>
            <a:r>
              <a:rPr lang="nl-NL" sz="4000" b="1" dirty="0">
                <a:latin typeface="+mn-lt"/>
              </a:rPr>
              <a:t>Wat is een </a:t>
            </a:r>
            <a:r>
              <a:rPr lang="nl-NL" sz="4000" b="1" dirty="0" err="1">
                <a:latin typeface="+mn-lt"/>
              </a:rPr>
              <a:t>datalek</a:t>
            </a:r>
            <a:r>
              <a:rPr lang="nl-NL" sz="4000" b="1" dirty="0">
                <a:latin typeface="+mn-lt"/>
              </a:rPr>
              <a:t> en bij wie moet je dat melden? </a:t>
            </a:r>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7834" y="5797008"/>
            <a:ext cx="1348966" cy="707327"/>
          </a:xfrm>
          <a:prstGeom prst="rect">
            <a:avLst/>
          </a:prstGeom>
        </p:spPr>
      </p:pic>
      <p:pic>
        <p:nvPicPr>
          <p:cNvPr id="4" name="Tijdelijke aanduiding voor inhoud 3">
            <a:extLst>
              <a:ext uri="{FF2B5EF4-FFF2-40B4-BE49-F238E27FC236}">
                <a16:creationId xmlns:a16="http://schemas.microsoft.com/office/drawing/2014/main" id="{BF470F8C-D35D-FF5C-EAAF-A3F9C08E2111}"/>
              </a:ext>
            </a:extLst>
          </p:cNvPr>
          <p:cNvPicPr>
            <a:picLocks noGrp="1" noChangeAspect="1"/>
          </p:cNvPicPr>
          <p:nvPr>
            <p:ph idx="1"/>
          </p:nvPr>
        </p:nvPicPr>
        <p:blipFill>
          <a:blip r:embed="rId4"/>
          <a:stretch>
            <a:fillRect/>
          </a:stretch>
        </p:blipFill>
        <p:spPr>
          <a:xfrm>
            <a:off x="602565" y="2168164"/>
            <a:ext cx="5609531" cy="3505957"/>
          </a:xfrm>
          <a:prstGeom prst="rect">
            <a:avLst/>
          </a:prstGeom>
        </p:spPr>
      </p:pic>
    </p:spTree>
    <p:extLst>
      <p:ext uri="{BB962C8B-B14F-4D97-AF65-F5344CB8AC3E}">
        <p14:creationId xmlns:p14="http://schemas.microsoft.com/office/powerpoint/2010/main" val="887805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27153"/>
            <a:ext cx="8229600" cy="1893527"/>
          </a:xfrm>
        </p:spPr>
        <p:txBody>
          <a:bodyPr>
            <a:normAutofit fontScale="90000"/>
          </a:bodyPr>
          <a:lstStyle/>
          <a:p>
            <a:pPr algn="l"/>
            <a:r>
              <a:rPr lang="nl-NL" sz="4000" b="1" dirty="0">
                <a:solidFill>
                  <a:schemeClr val="accent5"/>
                </a:solidFill>
                <a:latin typeface="+mn-lt"/>
              </a:rPr>
              <a:t>Antwoord 6</a:t>
            </a:r>
            <a:br>
              <a:rPr lang="nl-NL" sz="4000" b="1" dirty="0">
                <a:latin typeface="+mn-lt"/>
              </a:rPr>
            </a:br>
            <a:r>
              <a:rPr lang="nl-NL" sz="4000" b="1" dirty="0">
                <a:latin typeface="+mn-lt"/>
              </a:rPr>
              <a:t>Wat is een </a:t>
            </a:r>
            <a:r>
              <a:rPr lang="nl-NL" sz="4000" b="1" dirty="0" err="1">
                <a:latin typeface="+mn-lt"/>
              </a:rPr>
              <a:t>datalek</a:t>
            </a:r>
            <a:r>
              <a:rPr lang="nl-NL" sz="4000" b="1" dirty="0">
                <a:latin typeface="+mn-lt"/>
              </a:rPr>
              <a:t> en bij wie moet je dat melden? </a:t>
            </a:r>
          </a:p>
        </p:txBody>
      </p:sp>
      <p:sp>
        <p:nvSpPr>
          <p:cNvPr id="3" name="Tijdelijke aanduiding voor inhoud 2">
            <a:extLst>
              <a:ext uri="{FF2B5EF4-FFF2-40B4-BE49-F238E27FC236}">
                <a16:creationId xmlns:a16="http://schemas.microsoft.com/office/drawing/2014/main" id="{4216244E-EE6E-DC54-E205-13CFE393A8FC}"/>
              </a:ext>
            </a:extLst>
          </p:cNvPr>
          <p:cNvSpPr>
            <a:spLocks noGrp="1"/>
          </p:cNvSpPr>
          <p:nvPr>
            <p:ph idx="1"/>
          </p:nvPr>
        </p:nvSpPr>
        <p:spPr>
          <a:xfrm>
            <a:off x="457200" y="1985746"/>
            <a:ext cx="8229600" cy="4525963"/>
          </a:xfrm>
        </p:spPr>
        <p:txBody>
          <a:bodyPr>
            <a:normAutofit fontScale="70000" lnSpcReduction="20000"/>
          </a:bodyPr>
          <a:lstStyle/>
          <a:p>
            <a:r>
              <a:rPr lang="nl-NL" dirty="0"/>
              <a:t>Vrijwilligers die persoonsgegevens in kunnen en mogen zien om hun werk te kunnen doen en deze gebruiken voor eigen doeleinden</a:t>
            </a:r>
          </a:p>
          <a:p>
            <a:r>
              <a:rPr lang="nl-NL" dirty="0"/>
              <a:t>Persoonsgegevens in computerbestanden zijn voor iedereen toegankelijk, ook voor mensen die er niet mee werken</a:t>
            </a:r>
          </a:p>
          <a:p>
            <a:r>
              <a:rPr lang="nl-NL" dirty="0"/>
              <a:t>Slordig omgaan met uitgeprinte lijsten met persoonsgegevens</a:t>
            </a:r>
          </a:p>
          <a:p>
            <a:r>
              <a:rPr lang="nl-NL" dirty="0"/>
              <a:t>Autorisatiemails / wachtwoorden laten slingeren</a:t>
            </a:r>
          </a:p>
          <a:p>
            <a:r>
              <a:rPr lang="nl-NL" dirty="0"/>
              <a:t>Ingelogd blijven in datasystemen terwijl je weg gaat van pc</a:t>
            </a:r>
          </a:p>
          <a:p>
            <a:r>
              <a:rPr lang="nl-NL" dirty="0"/>
              <a:t>Email zonder bcc</a:t>
            </a:r>
          </a:p>
          <a:p>
            <a:r>
              <a:rPr lang="nl-NL" dirty="0"/>
              <a:t>Onvoldoende beveiligde computerbestanden </a:t>
            </a:r>
          </a:p>
          <a:p>
            <a:r>
              <a:rPr lang="nl-NL" dirty="0"/>
              <a:t>Laptop / mobieltje / usb stick kwijt </a:t>
            </a:r>
          </a:p>
          <a:p>
            <a:r>
              <a:rPr lang="nl-NL" dirty="0"/>
              <a:t>Werken vanuit eigen laptop </a:t>
            </a:r>
          </a:p>
          <a:p>
            <a:r>
              <a:rPr lang="nl-NL" dirty="0"/>
              <a:t>Gevoelige informatie in het openbaar bespreken (bv. in de trein)</a:t>
            </a:r>
          </a:p>
          <a:p>
            <a:pPr marL="0" indent="0">
              <a:buNone/>
            </a:pPr>
            <a:r>
              <a:rPr lang="nl-NL" dirty="0"/>
              <a:t>MELDEN BIJ AUTORITEIT PERSOONSGEGEVENS (binnen 72 uur) </a:t>
            </a:r>
            <a:r>
              <a:rPr lang="nl-NL" dirty="0">
                <a:hlinkClick r:id="rId3"/>
              </a:rPr>
              <a:t>www.autoriteitpersoonsgegevens.nl</a:t>
            </a:r>
            <a:r>
              <a:rPr lang="nl-NL" dirty="0"/>
              <a:t> </a:t>
            </a:r>
          </a:p>
          <a:p>
            <a:pPr marL="0" indent="0">
              <a:buNone/>
            </a:pPr>
            <a:endParaRPr lang="nl-NL" dirty="0"/>
          </a:p>
          <a:p>
            <a:endParaRPr lang="LID4096" dirty="0"/>
          </a:p>
        </p:txBody>
      </p:sp>
    </p:spTree>
    <p:extLst>
      <p:ext uri="{BB962C8B-B14F-4D97-AF65-F5344CB8AC3E}">
        <p14:creationId xmlns:p14="http://schemas.microsoft.com/office/powerpoint/2010/main" val="268312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nl-NL" sz="4000" b="1" dirty="0">
                <a:solidFill>
                  <a:schemeClr val="accent6"/>
                </a:solidFill>
                <a:latin typeface="+mn-lt"/>
              </a:rPr>
              <a:t>Vraag 7 </a:t>
            </a:r>
            <a:br>
              <a:rPr lang="nl-NL" sz="4000" b="1" dirty="0">
                <a:latin typeface="+mn-lt"/>
              </a:rPr>
            </a:br>
            <a:r>
              <a:rPr lang="nl-NL" sz="4000" b="1" dirty="0">
                <a:latin typeface="+mn-lt"/>
              </a:rPr>
              <a:t>Wat is een privacyverklaring?</a:t>
            </a:r>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0613" y="5876035"/>
            <a:ext cx="1348966" cy="707327"/>
          </a:xfrm>
          <a:prstGeom prst="rect">
            <a:avLst/>
          </a:prstGeom>
        </p:spPr>
      </p:pic>
      <p:pic>
        <p:nvPicPr>
          <p:cNvPr id="3" name="Tijdelijke aanduiding voor inhoud 2">
            <a:extLst>
              <a:ext uri="{FF2B5EF4-FFF2-40B4-BE49-F238E27FC236}">
                <a16:creationId xmlns:a16="http://schemas.microsoft.com/office/drawing/2014/main" id="{8C7A9A0E-49DA-4AF5-9195-8CE3BF7241AF}"/>
              </a:ext>
            </a:extLst>
          </p:cNvPr>
          <p:cNvPicPr>
            <a:picLocks noGrp="1" noChangeAspect="1"/>
          </p:cNvPicPr>
          <p:nvPr>
            <p:ph idx="1"/>
          </p:nvPr>
        </p:nvPicPr>
        <p:blipFill>
          <a:blip r:embed="rId4"/>
          <a:stretch>
            <a:fillRect/>
          </a:stretch>
        </p:blipFill>
        <p:spPr>
          <a:xfrm>
            <a:off x="557858" y="1600200"/>
            <a:ext cx="5388224" cy="4091683"/>
          </a:xfrm>
          <a:prstGeom prst="rect">
            <a:avLst/>
          </a:prstGeom>
        </p:spPr>
      </p:pic>
    </p:spTree>
    <p:extLst>
      <p:ext uri="{BB962C8B-B14F-4D97-AF65-F5344CB8AC3E}">
        <p14:creationId xmlns:p14="http://schemas.microsoft.com/office/powerpoint/2010/main" val="37622299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nl-NL" sz="4000" b="1" dirty="0">
                <a:solidFill>
                  <a:schemeClr val="accent5"/>
                </a:solidFill>
                <a:latin typeface="+mn-lt"/>
              </a:rPr>
              <a:t>Antwoord 7</a:t>
            </a:r>
            <a:br>
              <a:rPr lang="nl-NL" sz="4000" b="1" dirty="0">
                <a:latin typeface="+mn-lt"/>
              </a:rPr>
            </a:br>
            <a:r>
              <a:rPr lang="nl-NL" sz="4000" b="1" dirty="0">
                <a:latin typeface="+mn-lt"/>
              </a:rPr>
              <a:t>Wat is een privacyverklaring?</a:t>
            </a:r>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0958" y="5876035"/>
            <a:ext cx="1348966" cy="707327"/>
          </a:xfrm>
          <a:prstGeom prst="rect">
            <a:avLst/>
          </a:prstGeom>
        </p:spPr>
      </p:pic>
      <p:sp>
        <p:nvSpPr>
          <p:cNvPr id="9" name="Tijdelijke aanduiding voor inhoud 8">
            <a:extLst>
              <a:ext uri="{FF2B5EF4-FFF2-40B4-BE49-F238E27FC236}">
                <a16:creationId xmlns:a16="http://schemas.microsoft.com/office/drawing/2014/main" id="{E7E95AAA-F811-21CA-0110-51BB8D65491C}"/>
              </a:ext>
            </a:extLst>
          </p:cNvPr>
          <p:cNvSpPr>
            <a:spLocks noGrp="1"/>
          </p:cNvSpPr>
          <p:nvPr>
            <p:ph idx="1"/>
          </p:nvPr>
        </p:nvSpPr>
        <p:spPr/>
        <p:txBody>
          <a:bodyPr/>
          <a:lstStyle/>
          <a:p>
            <a:pPr marL="0" indent="0">
              <a:buNone/>
            </a:pPr>
            <a:endParaRPr lang="nl-NL" dirty="0">
              <a:latin typeface="Arial"/>
              <a:cs typeface="Calibri"/>
            </a:endParaRPr>
          </a:p>
          <a:p>
            <a:pPr marL="0" indent="0">
              <a:buNone/>
            </a:pPr>
            <a:endParaRPr lang="nl-NL" dirty="0">
              <a:latin typeface="Arial"/>
              <a:cs typeface="Calibri"/>
            </a:endParaRPr>
          </a:p>
          <a:p>
            <a:pPr marL="0" indent="0">
              <a:buNone/>
            </a:pPr>
            <a:r>
              <a:rPr lang="nl-NL" dirty="0">
                <a:latin typeface="Arial"/>
                <a:cs typeface="Calibri"/>
              </a:rPr>
              <a:t>Een document waarin duidelijk wordt hoe er binnen de organisatie met de persoonsgegevens wordt omgegaan. Dit document is openbaar.</a:t>
            </a:r>
            <a:endParaRPr lang="nl-NL" dirty="0">
              <a:latin typeface="Calibri"/>
              <a:cs typeface="Calibri"/>
            </a:endParaRPr>
          </a:p>
          <a:p>
            <a:endParaRPr lang="nl-NL" dirty="0"/>
          </a:p>
        </p:txBody>
      </p:sp>
    </p:spTree>
    <p:extLst>
      <p:ext uri="{BB962C8B-B14F-4D97-AF65-F5344CB8AC3E}">
        <p14:creationId xmlns:p14="http://schemas.microsoft.com/office/powerpoint/2010/main" val="9380688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7"/>
            <a:ext cx="8229600" cy="1865247"/>
          </a:xfrm>
        </p:spPr>
        <p:txBody>
          <a:bodyPr>
            <a:normAutofit fontScale="90000"/>
          </a:bodyPr>
          <a:lstStyle/>
          <a:p>
            <a:pPr algn="l"/>
            <a:r>
              <a:rPr lang="nl-NL" sz="4000" b="1" dirty="0">
                <a:solidFill>
                  <a:schemeClr val="accent6"/>
                </a:solidFill>
                <a:latin typeface="+mn-lt"/>
              </a:rPr>
              <a:t>Vraag 8</a:t>
            </a:r>
            <a:br>
              <a:rPr lang="nl-NL" sz="4000" b="1" dirty="0">
                <a:latin typeface="+mn-lt"/>
              </a:rPr>
            </a:br>
            <a:r>
              <a:rPr lang="nl-NL" sz="4000" b="1" dirty="0">
                <a:latin typeface="+mn-lt"/>
              </a:rPr>
              <a:t>Wat doe jij om jouw gegevens te beschermen? </a:t>
            </a:r>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8765" y="5876036"/>
            <a:ext cx="1348966" cy="707327"/>
          </a:xfrm>
          <a:prstGeom prst="rect">
            <a:avLst/>
          </a:prstGeom>
        </p:spPr>
      </p:pic>
      <p:pic>
        <p:nvPicPr>
          <p:cNvPr id="3" name="Afbeelding 2">
            <a:extLst>
              <a:ext uri="{FF2B5EF4-FFF2-40B4-BE49-F238E27FC236}">
                <a16:creationId xmlns:a16="http://schemas.microsoft.com/office/drawing/2014/main" id="{0957B34F-827F-4093-172E-1EC15510E9AB}"/>
              </a:ext>
            </a:extLst>
          </p:cNvPr>
          <p:cNvPicPr>
            <a:picLocks noChangeAspect="1"/>
          </p:cNvPicPr>
          <p:nvPr/>
        </p:nvPicPr>
        <p:blipFill>
          <a:blip r:embed="rId4"/>
          <a:stretch>
            <a:fillRect/>
          </a:stretch>
        </p:blipFill>
        <p:spPr>
          <a:xfrm>
            <a:off x="544531" y="2139885"/>
            <a:ext cx="6760395" cy="3380198"/>
          </a:xfrm>
          <a:prstGeom prst="rect">
            <a:avLst/>
          </a:prstGeom>
        </p:spPr>
      </p:pic>
    </p:spTree>
    <p:extLst>
      <p:ext uri="{BB962C8B-B14F-4D97-AF65-F5344CB8AC3E}">
        <p14:creationId xmlns:p14="http://schemas.microsoft.com/office/powerpoint/2010/main" val="1667856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7"/>
            <a:ext cx="8229600" cy="1865247"/>
          </a:xfrm>
        </p:spPr>
        <p:txBody>
          <a:bodyPr>
            <a:normAutofit/>
          </a:bodyPr>
          <a:lstStyle/>
          <a:p>
            <a:pPr algn="l"/>
            <a:r>
              <a:rPr lang="nl-NL" sz="4000" b="1" dirty="0">
                <a:solidFill>
                  <a:schemeClr val="accent5"/>
                </a:solidFill>
                <a:latin typeface="+mn-lt"/>
              </a:rPr>
              <a:t>Antwoord 8</a:t>
            </a:r>
            <a:br>
              <a:rPr lang="nl-NL" sz="4000" b="1" dirty="0">
                <a:latin typeface="+mn-lt"/>
              </a:rPr>
            </a:br>
            <a:r>
              <a:rPr lang="nl-NL" sz="4000" b="1" dirty="0">
                <a:latin typeface="+mn-lt"/>
              </a:rPr>
              <a:t>TIPS: </a:t>
            </a:r>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0410" y="5876036"/>
            <a:ext cx="1348966" cy="707327"/>
          </a:xfrm>
          <a:prstGeom prst="rect">
            <a:avLst/>
          </a:prstGeom>
        </p:spPr>
      </p:pic>
      <p:sp>
        <p:nvSpPr>
          <p:cNvPr id="3" name="Tijdelijke aanduiding voor inhoud 8">
            <a:extLst>
              <a:ext uri="{FF2B5EF4-FFF2-40B4-BE49-F238E27FC236}">
                <a16:creationId xmlns:a16="http://schemas.microsoft.com/office/drawing/2014/main" id="{98776806-D828-19C1-3E1D-65C76DFD61D9}"/>
              </a:ext>
            </a:extLst>
          </p:cNvPr>
          <p:cNvSpPr>
            <a:spLocks noGrp="1"/>
          </p:cNvSpPr>
          <p:nvPr>
            <p:ph idx="1"/>
          </p:nvPr>
        </p:nvSpPr>
        <p:spPr>
          <a:xfrm>
            <a:off x="457200" y="1786046"/>
            <a:ext cx="8229600" cy="4525963"/>
          </a:xfrm>
        </p:spPr>
        <p:txBody>
          <a:bodyPr>
            <a:normAutofit fontScale="70000" lnSpcReduction="20000"/>
          </a:bodyPr>
          <a:lstStyle/>
          <a:p>
            <a:r>
              <a:rPr lang="nl-NL" dirty="0"/>
              <a:t>Maak gebruik van de BCC knop voor mails aan meerdere personen.</a:t>
            </a:r>
          </a:p>
          <a:p>
            <a:r>
              <a:rPr lang="nl-NL" dirty="0"/>
              <a:t>Verwijder de inhoud van een mail die je doorstuurt </a:t>
            </a:r>
          </a:p>
          <a:p>
            <a:r>
              <a:rPr lang="nl-NL" dirty="0"/>
              <a:t>Zet je beeldscherm op slaapstand als je even weggaat</a:t>
            </a:r>
          </a:p>
          <a:p>
            <a:r>
              <a:rPr lang="nl-NL" dirty="0"/>
              <a:t>Wees voorzichtig met persoonsgegevens op je (werk)telefoon, stickjes, laptops. Bij verlies moet je dit melden bij de autoriteit persoonsgegevens</a:t>
            </a:r>
          </a:p>
          <a:p>
            <a:r>
              <a:rPr lang="nl-NL" dirty="0"/>
              <a:t>Informeer vrijwilligers en medewerkers over de wet, en maak hen bewust dat ze zorgvuldig omgaan met persoonsgegevens</a:t>
            </a:r>
          </a:p>
          <a:p>
            <a:r>
              <a:rPr lang="nl-NL" dirty="0"/>
              <a:t>Noteer geen geboortedatum maar alleen een leeftijdscategorie of geboortejaar.</a:t>
            </a:r>
          </a:p>
          <a:p>
            <a:r>
              <a:rPr lang="nl-NL" dirty="0"/>
              <a:t>Vernietig gegevens die je nooit meer gebruikt</a:t>
            </a:r>
          </a:p>
          <a:p>
            <a:r>
              <a:rPr lang="nl-NL" dirty="0"/>
              <a:t>Stel een overeenkomst op als je foto’s maakt van iemand waarin hij/zij toestemming geeft voor hergebruik van de gemaakte foto’s</a:t>
            </a:r>
          </a:p>
          <a:p>
            <a:endParaRPr lang="nl-NL" dirty="0"/>
          </a:p>
        </p:txBody>
      </p:sp>
    </p:spTree>
    <p:extLst>
      <p:ext uri="{BB962C8B-B14F-4D97-AF65-F5344CB8AC3E}">
        <p14:creationId xmlns:p14="http://schemas.microsoft.com/office/powerpoint/2010/main" val="5377837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7"/>
            <a:ext cx="8229600" cy="1865247"/>
          </a:xfrm>
        </p:spPr>
        <p:txBody>
          <a:bodyPr>
            <a:normAutofit/>
          </a:bodyPr>
          <a:lstStyle/>
          <a:p>
            <a:pPr algn="l"/>
            <a:r>
              <a:rPr lang="nl-NL" sz="4000" b="1" dirty="0">
                <a:solidFill>
                  <a:schemeClr val="accent6"/>
                </a:solidFill>
                <a:latin typeface="+mn-lt"/>
              </a:rPr>
              <a:t>Vraag 9</a:t>
            </a:r>
            <a:br>
              <a:rPr lang="nl-NL" sz="4000" b="1" dirty="0">
                <a:latin typeface="+mn-lt"/>
              </a:rPr>
            </a:br>
            <a:r>
              <a:rPr lang="nl-NL" sz="4000" b="1" dirty="0">
                <a:latin typeface="+mn-lt"/>
              </a:rPr>
              <a:t>Hoe kan VCA helpen bij AVG?</a:t>
            </a:r>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5803" y="2494052"/>
            <a:ext cx="4516105" cy="2368008"/>
          </a:xfrm>
          <a:prstGeom prst="rect">
            <a:avLst/>
          </a:prstGeom>
        </p:spPr>
      </p:pic>
      <p:sp>
        <p:nvSpPr>
          <p:cNvPr id="3" name="Tijdelijke aanduiding voor inhoud 8">
            <a:extLst>
              <a:ext uri="{FF2B5EF4-FFF2-40B4-BE49-F238E27FC236}">
                <a16:creationId xmlns:a16="http://schemas.microsoft.com/office/drawing/2014/main" id="{9D1CC462-DC07-79AD-6BE9-75A48153D368}"/>
              </a:ext>
            </a:extLst>
          </p:cNvPr>
          <p:cNvSpPr>
            <a:spLocks noGrp="1"/>
          </p:cNvSpPr>
          <p:nvPr>
            <p:ph idx="1"/>
          </p:nvPr>
        </p:nvSpPr>
        <p:spPr>
          <a:xfrm>
            <a:off x="457200" y="2094271"/>
            <a:ext cx="7330611" cy="3702737"/>
          </a:xfrm>
        </p:spPr>
        <p:txBody>
          <a:bodyPr>
            <a:normAutofit/>
          </a:bodyPr>
          <a:lstStyle/>
          <a:p>
            <a:pPr marL="0" indent="0">
              <a:buNone/>
            </a:pPr>
            <a:endParaRPr lang="nl-NL" dirty="0"/>
          </a:p>
          <a:p>
            <a:endParaRPr lang="nl-NL" dirty="0"/>
          </a:p>
        </p:txBody>
      </p:sp>
    </p:spTree>
    <p:extLst>
      <p:ext uri="{BB962C8B-B14F-4D97-AF65-F5344CB8AC3E}">
        <p14:creationId xmlns:p14="http://schemas.microsoft.com/office/powerpoint/2010/main" val="10758454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107BCB-9E9B-828F-68D6-BE0D5B7B8A3B}"/>
              </a:ext>
            </a:extLst>
          </p:cNvPr>
          <p:cNvSpPr>
            <a:spLocks noGrp="1"/>
          </p:cNvSpPr>
          <p:nvPr>
            <p:ph type="title"/>
          </p:nvPr>
        </p:nvSpPr>
        <p:spPr/>
        <p:txBody>
          <a:bodyPr>
            <a:normAutofit fontScale="90000"/>
          </a:bodyPr>
          <a:lstStyle/>
          <a:p>
            <a:pPr algn="l"/>
            <a:r>
              <a:rPr lang="nl-NL" sz="4400" b="1" dirty="0">
                <a:solidFill>
                  <a:schemeClr val="accent5"/>
                </a:solidFill>
                <a:latin typeface="+mn-lt"/>
              </a:rPr>
              <a:t>Antwoord 9</a:t>
            </a:r>
            <a:br>
              <a:rPr lang="nl-NL" sz="4400" b="1" dirty="0">
                <a:latin typeface="+mn-lt"/>
              </a:rPr>
            </a:br>
            <a:r>
              <a:rPr lang="nl-NL" sz="4400" b="1" dirty="0">
                <a:latin typeface="+mn-lt"/>
              </a:rPr>
              <a:t>Hoe kan VCA helpen bij AVG?</a:t>
            </a:r>
            <a:endParaRPr lang="nl-NL" dirty="0"/>
          </a:p>
        </p:txBody>
      </p:sp>
      <p:sp>
        <p:nvSpPr>
          <p:cNvPr id="3" name="Tijdelijke aanduiding voor inhoud 2">
            <a:extLst>
              <a:ext uri="{FF2B5EF4-FFF2-40B4-BE49-F238E27FC236}">
                <a16:creationId xmlns:a16="http://schemas.microsoft.com/office/drawing/2014/main" id="{DA554ED3-EA3E-ED8E-B97B-ED8B26B5D88E}"/>
              </a:ext>
            </a:extLst>
          </p:cNvPr>
          <p:cNvSpPr>
            <a:spLocks noGrp="1"/>
          </p:cNvSpPr>
          <p:nvPr>
            <p:ph idx="1"/>
          </p:nvPr>
        </p:nvSpPr>
        <p:spPr>
          <a:xfrm>
            <a:off x="457200" y="2057399"/>
            <a:ext cx="8229600" cy="4525963"/>
          </a:xfrm>
        </p:spPr>
        <p:txBody>
          <a:bodyPr/>
          <a:lstStyle/>
          <a:p>
            <a:r>
              <a:rPr lang="nl-NL" dirty="0"/>
              <a:t>Informatie op onze site:</a:t>
            </a:r>
            <a:br>
              <a:rPr lang="nl-NL" dirty="0"/>
            </a:br>
            <a:r>
              <a:rPr lang="nl-NL" dirty="0">
                <a:hlinkClick r:id="rId2"/>
              </a:rPr>
              <a:t>www.vca.nu/de-avg-hoe-ga-je-om-met-persoonlijke-gegevens/</a:t>
            </a:r>
            <a:r>
              <a:rPr lang="nl-NL" dirty="0"/>
              <a:t> </a:t>
            </a:r>
          </a:p>
          <a:p>
            <a:r>
              <a:rPr lang="nl-NL" dirty="0"/>
              <a:t>Advies van een organisatieadviseur</a:t>
            </a:r>
            <a:br>
              <a:rPr lang="nl-NL" dirty="0"/>
            </a:br>
            <a:r>
              <a:rPr lang="nl-NL" dirty="0">
                <a:hlinkClick r:id="rId3"/>
              </a:rPr>
              <a:t>www.vca.nu/advies/</a:t>
            </a:r>
            <a:r>
              <a:rPr lang="nl-NL" dirty="0"/>
              <a:t> </a:t>
            </a:r>
          </a:p>
        </p:txBody>
      </p:sp>
      <p:pic>
        <p:nvPicPr>
          <p:cNvPr id="6" name="Afbeelding 5">
            <a:extLst>
              <a:ext uri="{FF2B5EF4-FFF2-40B4-BE49-F238E27FC236}">
                <a16:creationId xmlns:a16="http://schemas.microsoft.com/office/drawing/2014/main" id="{2B1A7479-8211-DF74-C867-D5C72C28FE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9314" y="5797008"/>
            <a:ext cx="1348966" cy="707327"/>
          </a:xfrm>
          <a:prstGeom prst="rect">
            <a:avLst/>
          </a:prstGeom>
        </p:spPr>
      </p:pic>
    </p:spTree>
    <p:extLst>
      <p:ext uri="{BB962C8B-B14F-4D97-AF65-F5344CB8AC3E}">
        <p14:creationId xmlns:p14="http://schemas.microsoft.com/office/powerpoint/2010/main" val="3774344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nl-NL" sz="4000" b="1" dirty="0">
                <a:solidFill>
                  <a:schemeClr val="accent6"/>
                </a:solidFill>
                <a:latin typeface="+mn-lt"/>
              </a:rPr>
              <a:t>Vraag 1</a:t>
            </a:r>
            <a:br>
              <a:rPr lang="nl-NL" sz="4000" b="1" dirty="0">
                <a:latin typeface="+mn-lt"/>
              </a:rPr>
            </a:br>
            <a:r>
              <a:rPr lang="nl-NL" sz="4000" b="1" dirty="0">
                <a:latin typeface="+mn-lt"/>
              </a:rPr>
              <a:t>Waar staat AVG voor? En GDPR? </a:t>
            </a:r>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2055" y="5955061"/>
            <a:ext cx="1348966" cy="707327"/>
          </a:xfrm>
          <a:prstGeom prst="rect">
            <a:avLst/>
          </a:prstGeom>
        </p:spPr>
      </p:pic>
      <p:pic>
        <p:nvPicPr>
          <p:cNvPr id="3" name="Afbeelding 2" descr="Unknown-1.jpeg">
            <a:extLst>
              <a:ext uri="{FF2B5EF4-FFF2-40B4-BE49-F238E27FC236}">
                <a16:creationId xmlns:a16="http://schemas.microsoft.com/office/drawing/2014/main" id="{3784FBCE-20DA-11F2-FEC1-970686DC63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129" y="1724881"/>
            <a:ext cx="6964926" cy="3864261"/>
          </a:xfrm>
          <a:prstGeom prst="rect">
            <a:avLst/>
          </a:prstGeom>
        </p:spPr>
      </p:pic>
    </p:spTree>
    <p:extLst>
      <p:ext uri="{BB962C8B-B14F-4D97-AF65-F5344CB8AC3E}">
        <p14:creationId xmlns:p14="http://schemas.microsoft.com/office/powerpoint/2010/main" val="1597929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NL" b="1" dirty="0">
                <a:solidFill>
                  <a:schemeClr val="accent4"/>
                </a:solidFill>
              </a:rPr>
              <a:t>Handige websites</a:t>
            </a:r>
          </a:p>
        </p:txBody>
      </p:sp>
      <p:sp>
        <p:nvSpPr>
          <p:cNvPr id="3" name="Tijdelijke aanduiding voor inhoud 2"/>
          <p:cNvSpPr>
            <a:spLocks noGrp="1"/>
          </p:cNvSpPr>
          <p:nvPr>
            <p:ph idx="1"/>
          </p:nvPr>
        </p:nvSpPr>
        <p:spPr/>
        <p:txBody>
          <a:bodyPr vert="horz" lIns="91440" tIns="45720" rIns="91440" bIns="45720" rtlCol="0" anchor="t">
            <a:normAutofit fontScale="92500" lnSpcReduction="20000"/>
          </a:bodyPr>
          <a:lstStyle/>
          <a:p>
            <a:r>
              <a:rPr lang="nl-NL" dirty="0">
                <a:hlinkClick r:id="rId3"/>
              </a:rPr>
              <a:t>www.autoriteitpersoonsgegevens.nl</a:t>
            </a:r>
            <a:endParaRPr lang="nl-NL" dirty="0"/>
          </a:p>
          <a:p>
            <a:r>
              <a:rPr lang="nl-NL" dirty="0">
                <a:hlinkClick r:id="rId4"/>
              </a:rPr>
              <a:t>https://hulpbijprivacy.nl</a:t>
            </a:r>
            <a:endParaRPr lang="nl-NL" dirty="0"/>
          </a:p>
          <a:p>
            <a:r>
              <a:rPr lang="nl-NL" dirty="0">
                <a:hlinkClick r:id="rId5"/>
              </a:rPr>
              <a:t>https://www.nov.nl/themas/wetten+en+regels/avg+stappenplan/default.aspx</a:t>
            </a:r>
            <a:endParaRPr lang="nl-NL" dirty="0"/>
          </a:p>
          <a:p>
            <a:r>
              <a:rPr lang="nl-NL" dirty="0">
                <a:hlinkClick r:id="rId6"/>
              </a:rPr>
              <a:t>https://www.rijksoverheid.nl/documenten/publicaties/2018/01/25/model-verwerkersovereenkomst-avg</a:t>
            </a:r>
            <a:r>
              <a:rPr lang="nl-NL" dirty="0"/>
              <a:t> </a:t>
            </a:r>
          </a:p>
          <a:p>
            <a:r>
              <a:rPr lang="nl-NL" dirty="0">
                <a:ea typeface="+mn-lt"/>
                <a:cs typeface="+mn-lt"/>
                <a:hlinkClick r:id="rId7"/>
              </a:rPr>
              <a:t>https://www.charlotteslaw.nl/over-privacy-de-avg-en-het-portretrecht-voor-fotografen/</a:t>
            </a:r>
            <a:endParaRPr lang="nl-NL" dirty="0"/>
          </a:p>
          <a:p>
            <a:r>
              <a:rPr lang="nl-NL" dirty="0">
                <a:hlinkClick r:id="rId8"/>
              </a:rPr>
              <a:t>https://www.privacycompany.eu/</a:t>
            </a:r>
            <a:endParaRPr lang="nl-NL" dirty="0"/>
          </a:p>
          <a:p>
            <a:endParaRPr lang="nl-NL" dirty="0"/>
          </a:p>
          <a:p>
            <a:pPr marL="0" indent="0">
              <a:buNone/>
            </a:pPr>
            <a:endParaRPr lang="nl-NL" dirty="0"/>
          </a:p>
          <a:p>
            <a:pPr marL="0" indent="0">
              <a:buNone/>
            </a:pPr>
            <a:endParaRPr lang="nl-NL" dirty="0"/>
          </a:p>
          <a:p>
            <a:pPr marL="0" indent="0">
              <a:buNone/>
            </a:pPr>
            <a:endParaRPr lang="nl-NL" dirty="0"/>
          </a:p>
        </p:txBody>
      </p:sp>
      <p:pic>
        <p:nvPicPr>
          <p:cNvPr id="4" name="Afbeelding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79588" y="5876035"/>
            <a:ext cx="1348966" cy="707327"/>
          </a:xfrm>
          <a:prstGeom prst="rect">
            <a:avLst/>
          </a:prstGeom>
        </p:spPr>
      </p:pic>
    </p:spTree>
    <p:extLst>
      <p:ext uri="{BB962C8B-B14F-4D97-AF65-F5344CB8AC3E}">
        <p14:creationId xmlns:p14="http://schemas.microsoft.com/office/powerpoint/2010/main" val="728686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nl-NL" sz="4000" b="1" dirty="0">
                <a:solidFill>
                  <a:schemeClr val="accent5"/>
                </a:solidFill>
                <a:latin typeface="+mn-lt"/>
              </a:rPr>
              <a:t>Antwoord 1</a:t>
            </a:r>
            <a:br>
              <a:rPr lang="nl-NL" sz="4000" b="1" dirty="0">
                <a:latin typeface="+mn-lt"/>
              </a:rPr>
            </a:br>
            <a:r>
              <a:rPr lang="nl-NL" sz="4000" b="1" dirty="0">
                <a:latin typeface="+mn-lt"/>
              </a:rPr>
              <a:t>Waar staat AVG voor? En GDPR? </a:t>
            </a:r>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1232" y="5876035"/>
            <a:ext cx="1348966" cy="707327"/>
          </a:xfrm>
          <a:prstGeom prst="rect">
            <a:avLst/>
          </a:prstGeom>
        </p:spPr>
      </p:pic>
      <p:sp>
        <p:nvSpPr>
          <p:cNvPr id="6" name="Tijdelijke aanduiding voor inhoud 5">
            <a:extLst>
              <a:ext uri="{FF2B5EF4-FFF2-40B4-BE49-F238E27FC236}">
                <a16:creationId xmlns:a16="http://schemas.microsoft.com/office/drawing/2014/main" id="{FC4154AF-C468-4402-6F7E-F65ADF7A7141}"/>
              </a:ext>
            </a:extLst>
          </p:cNvPr>
          <p:cNvSpPr>
            <a:spLocks noGrp="1"/>
          </p:cNvSpPr>
          <p:nvPr>
            <p:ph idx="1"/>
          </p:nvPr>
        </p:nvSpPr>
        <p:spPr>
          <a:xfrm>
            <a:off x="575187" y="1767349"/>
            <a:ext cx="8229600" cy="4525963"/>
          </a:xfrm>
        </p:spPr>
        <p:txBody>
          <a:bodyPr/>
          <a:lstStyle/>
          <a:p>
            <a:r>
              <a:rPr lang="nl-NL" dirty="0"/>
              <a:t>AVG = Algemene Verordening Gegevensbescherming </a:t>
            </a:r>
          </a:p>
          <a:p>
            <a:r>
              <a:rPr lang="nl-NL" dirty="0"/>
              <a:t>GDPR = General Data </a:t>
            </a:r>
            <a:r>
              <a:rPr lang="nl-NL" dirty="0" err="1"/>
              <a:t>Protection</a:t>
            </a:r>
            <a:r>
              <a:rPr lang="nl-NL" dirty="0"/>
              <a:t> </a:t>
            </a:r>
            <a:r>
              <a:rPr lang="nl-NL" dirty="0" err="1"/>
              <a:t>Regulation</a:t>
            </a:r>
            <a:r>
              <a:rPr lang="nl-NL" dirty="0"/>
              <a:t> </a:t>
            </a:r>
          </a:p>
          <a:p>
            <a:endParaRPr lang="nl-NL" dirty="0"/>
          </a:p>
          <a:p>
            <a:pPr marL="0" indent="0">
              <a:buNone/>
            </a:pPr>
            <a:r>
              <a:rPr lang="nl-NL" dirty="0"/>
              <a:t>Europese wetgeving rondom privacy en gebruik persoonsgegevens die sinds 25 mei 2018 in Europa van kracht is.</a:t>
            </a:r>
          </a:p>
        </p:txBody>
      </p:sp>
    </p:spTree>
    <p:extLst>
      <p:ext uri="{BB962C8B-B14F-4D97-AF65-F5344CB8AC3E}">
        <p14:creationId xmlns:p14="http://schemas.microsoft.com/office/powerpoint/2010/main" val="1806779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nl-NL" sz="4000" b="1" dirty="0">
                <a:solidFill>
                  <a:schemeClr val="accent6"/>
                </a:solidFill>
                <a:latin typeface="+mn-lt"/>
              </a:rPr>
              <a:t>Vraag 2</a:t>
            </a:r>
            <a:br>
              <a:rPr lang="nl-NL" sz="4000" b="1" dirty="0">
                <a:latin typeface="+mn-lt"/>
              </a:rPr>
            </a:br>
            <a:r>
              <a:rPr lang="nl-NL" sz="4000" b="1" dirty="0">
                <a:latin typeface="+mn-lt"/>
              </a:rPr>
              <a:t>Om welke 5 privacy rechten gaat het? </a:t>
            </a:r>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7834" y="5797008"/>
            <a:ext cx="1348966" cy="707327"/>
          </a:xfrm>
          <a:prstGeom prst="rect">
            <a:avLst/>
          </a:prstGeom>
        </p:spPr>
      </p:pic>
      <p:pic>
        <p:nvPicPr>
          <p:cNvPr id="3" name="Afbeelding 2">
            <a:extLst>
              <a:ext uri="{FF2B5EF4-FFF2-40B4-BE49-F238E27FC236}">
                <a16:creationId xmlns:a16="http://schemas.microsoft.com/office/drawing/2014/main" id="{DDB3C8AA-E441-5539-575F-A29D9E552B5B}"/>
              </a:ext>
            </a:extLst>
          </p:cNvPr>
          <p:cNvPicPr>
            <a:picLocks noChangeAspect="1"/>
          </p:cNvPicPr>
          <p:nvPr/>
        </p:nvPicPr>
        <p:blipFill>
          <a:blip r:embed="rId4"/>
          <a:stretch>
            <a:fillRect/>
          </a:stretch>
        </p:blipFill>
        <p:spPr>
          <a:xfrm>
            <a:off x="618743" y="1489753"/>
            <a:ext cx="5832541" cy="4335694"/>
          </a:xfrm>
          <a:prstGeom prst="rect">
            <a:avLst/>
          </a:prstGeom>
        </p:spPr>
      </p:pic>
    </p:spTree>
    <p:extLst>
      <p:ext uri="{BB962C8B-B14F-4D97-AF65-F5344CB8AC3E}">
        <p14:creationId xmlns:p14="http://schemas.microsoft.com/office/powerpoint/2010/main" val="17798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nl-NL" sz="4000" b="1" dirty="0">
                <a:solidFill>
                  <a:schemeClr val="accent5"/>
                </a:solidFill>
                <a:latin typeface="+mn-lt"/>
              </a:rPr>
              <a:t>Antwoord 2</a:t>
            </a:r>
            <a:br>
              <a:rPr lang="nl-NL" sz="4000" b="1" dirty="0">
                <a:latin typeface="+mn-lt"/>
              </a:rPr>
            </a:br>
            <a:r>
              <a:rPr lang="nl-NL" sz="4000" b="1" dirty="0">
                <a:latin typeface="+mn-lt"/>
              </a:rPr>
              <a:t>Om welke 5 privacy rechten gaat het? </a:t>
            </a:r>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7834" y="5719157"/>
            <a:ext cx="1348966" cy="707327"/>
          </a:xfrm>
          <a:prstGeom prst="rect">
            <a:avLst/>
          </a:prstGeom>
        </p:spPr>
      </p:pic>
      <p:sp>
        <p:nvSpPr>
          <p:cNvPr id="6" name="Tijdelijke aanduiding voor inhoud 5">
            <a:extLst>
              <a:ext uri="{FF2B5EF4-FFF2-40B4-BE49-F238E27FC236}">
                <a16:creationId xmlns:a16="http://schemas.microsoft.com/office/drawing/2014/main" id="{E7F663AA-4841-7051-4A97-C06F3A8473B0}"/>
              </a:ext>
            </a:extLst>
          </p:cNvPr>
          <p:cNvSpPr>
            <a:spLocks noGrp="1"/>
          </p:cNvSpPr>
          <p:nvPr>
            <p:ph idx="1"/>
          </p:nvPr>
        </p:nvSpPr>
        <p:spPr>
          <a:xfrm>
            <a:off x="457200" y="2169240"/>
            <a:ext cx="8229600" cy="4525963"/>
          </a:xfrm>
        </p:spPr>
        <p:txBody>
          <a:bodyPr/>
          <a:lstStyle/>
          <a:p>
            <a:pPr marL="1200150" lvl="1" indent="-742950">
              <a:buAutoNum type="arabicPeriod"/>
            </a:pPr>
            <a:r>
              <a:rPr lang="nl-NL" sz="3200" dirty="0">
                <a:latin typeface="Arial" panose="020B0604020202020204" pitchFamily="34" charset="0"/>
                <a:cs typeface="Arial" panose="020B0604020202020204" pitchFamily="34" charset="0"/>
              </a:rPr>
              <a:t>Recht op het inzien</a:t>
            </a:r>
          </a:p>
          <a:p>
            <a:pPr marL="1200150" lvl="1" indent="-742950">
              <a:buAutoNum type="arabicPeriod"/>
            </a:pPr>
            <a:r>
              <a:rPr lang="nl-NL" sz="3200" dirty="0">
                <a:latin typeface="Arial" panose="020B0604020202020204" pitchFamily="34" charset="0"/>
                <a:cs typeface="Arial" panose="020B0604020202020204" pitchFamily="34" charset="0"/>
              </a:rPr>
              <a:t>Recht op het wijzigen </a:t>
            </a:r>
          </a:p>
          <a:p>
            <a:pPr marL="1200150" lvl="1" indent="-742950">
              <a:buAutoNum type="arabicPeriod"/>
            </a:pPr>
            <a:r>
              <a:rPr lang="nl-NL" sz="3200" dirty="0">
                <a:latin typeface="Arial" panose="020B0604020202020204" pitchFamily="34" charset="0"/>
                <a:cs typeface="Arial" panose="020B0604020202020204" pitchFamily="34" charset="0"/>
              </a:rPr>
              <a:t>Recht om vergeten te worden </a:t>
            </a:r>
          </a:p>
          <a:p>
            <a:pPr marL="1200150" lvl="1" indent="-742950">
              <a:buAutoNum type="arabicPeriod"/>
            </a:pPr>
            <a:r>
              <a:rPr lang="nl-NL" sz="3200" dirty="0">
                <a:latin typeface="Arial" panose="020B0604020202020204" pitchFamily="34" charset="0"/>
                <a:cs typeface="Arial" panose="020B0604020202020204" pitchFamily="34" charset="0"/>
              </a:rPr>
              <a:t>Recht om informatie over te dragen</a:t>
            </a:r>
          </a:p>
          <a:p>
            <a:pPr marL="1200150" lvl="1" indent="-742950">
              <a:buAutoNum type="arabicPeriod"/>
            </a:pPr>
            <a:r>
              <a:rPr lang="nl-NL" sz="3200" dirty="0">
                <a:latin typeface="Arial" panose="020B0604020202020204" pitchFamily="34" charset="0"/>
                <a:cs typeface="Arial" panose="020B0604020202020204" pitchFamily="34" charset="0"/>
              </a:rPr>
              <a:t>Recht op informatie   </a:t>
            </a:r>
          </a:p>
          <a:p>
            <a:endParaRPr lang="nl-NL" dirty="0"/>
          </a:p>
        </p:txBody>
      </p:sp>
    </p:spTree>
    <p:extLst>
      <p:ext uri="{BB962C8B-B14F-4D97-AF65-F5344CB8AC3E}">
        <p14:creationId xmlns:p14="http://schemas.microsoft.com/office/powerpoint/2010/main" val="1162595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nl-NL" sz="4000" b="1" dirty="0">
                <a:solidFill>
                  <a:schemeClr val="accent6"/>
                </a:solidFill>
                <a:latin typeface="+mn-lt"/>
              </a:rPr>
              <a:t>Vraag 3</a:t>
            </a:r>
            <a:br>
              <a:rPr lang="nl-NL" sz="4000" b="1" dirty="0">
                <a:latin typeface="+mn-lt"/>
              </a:rPr>
            </a:br>
            <a:r>
              <a:rPr lang="nl-NL" sz="4000" b="1" dirty="0">
                <a:latin typeface="+mn-lt"/>
              </a:rPr>
              <a:t>Wat zijn persoonsgegevens?</a:t>
            </a:r>
            <a:r>
              <a:rPr lang="nl-NL" dirty="0"/>
              <a:t> </a:t>
            </a:r>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7834" y="5876035"/>
            <a:ext cx="1348966" cy="707327"/>
          </a:xfrm>
          <a:prstGeom prst="rect">
            <a:avLst/>
          </a:prstGeom>
        </p:spPr>
      </p:pic>
      <p:pic>
        <p:nvPicPr>
          <p:cNvPr id="4" name="Afbeelding 3" descr="Unknown.jpeg">
            <a:extLst>
              <a:ext uri="{FF2B5EF4-FFF2-40B4-BE49-F238E27FC236}">
                <a16:creationId xmlns:a16="http://schemas.microsoft.com/office/drawing/2014/main" id="{33613EB5-3B22-B1B3-37EF-76A7BC8655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943" y="1807492"/>
            <a:ext cx="5859405" cy="4021584"/>
          </a:xfrm>
          <a:prstGeom prst="rect">
            <a:avLst/>
          </a:prstGeom>
        </p:spPr>
      </p:pic>
    </p:spTree>
    <p:extLst>
      <p:ext uri="{BB962C8B-B14F-4D97-AF65-F5344CB8AC3E}">
        <p14:creationId xmlns:p14="http://schemas.microsoft.com/office/powerpoint/2010/main" val="2544283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nl-NL" sz="4000" b="1" dirty="0">
                <a:solidFill>
                  <a:schemeClr val="accent5"/>
                </a:solidFill>
                <a:latin typeface="+mn-lt"/>
              </a:rPr>
              <a:t>Antwoord 3</a:t>
            </a:r>
            <a:br>
              <a:rPr lang="nl-NL" sz="4000" b="1" dirty="0">
                <a:latin typeface="+mn-lt"/>
              </a:rPr>
            </a:br>
            <a:r>
              <a:rPr lang="nl-NL" sz="4000" b="1" dirty="0">
                <a:latin typeface="+mn-lt"/>
              </a:rPr>
              <a:t>Wat zijn persoonsgegevens?</a:t>
            </a:r>
            <a:r>
              <a:rPr lang="nl-NL" dirty="0"/>
              <a:t> </a:t>
            </a:r>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7834" y="5876035"/>
            <a:ext cx="1348966" cy="707327"/>
          </a:xfrm>
          <a:prstGeom prst="rect">
            <a:avLst/>
          </a:prstGeom>
        </p:spPr>
      </p:pic>
      <p:sp>
        <p:nvSpPr>
          <p:cNvPr id="6" name="Tekstvak 5">
            <a:extLst>
              <a:ext uri="{FF2B5EF4-FFF2-40B4-BE49-F238E27FC236}">
                <a16:creationId xmlns:a16="http://schemas.microsoft.com/office/drawing/2014/main" id="{6255E4EF-F04C-F1B8-0FC6-C7B615AA7EFE}"/>
              </a:ext>
            </a:extLst>
          </p:cNvPr>
          <p:cNvSpPr txBox="1"/>
          <p:nvPr/>
        </p:nvSpPr>
        <p:spPr>
          <a:xfrm>
            <a:off x="457200" y="1641988"/>
            <a:ext cx="7831394" cy="4524315"/>
          </a:xfrm>
          <a:prstGeom prst="rect">
            <a:avLst/>
          </a:prstGeom>
          <a:noFill/>
        </p:spPr>
        <p:txBody>
          <a:bodyPr wrap="square">
            <a:spAutoFit/>
          </a:bodyPr>
          <a:lstStyle/>
          <a:p>
            <a:pPr marL="0" indent="0">
              <a:buNone/>
            </a:pPr>
            <a:r>
              <a:rPr lang="nl-NL" sz="3200" dirty="0"/>
              <a:t>Gegevens die direct over iemand gaan, ofwel naar deze persoon te herleiden is. </a:t>
            </a:r>
          </a:p>
          <a:p>
            <a:pPr marL="0" indent="0">
              <a:buNone/>
            </a:pPr>
            <a:endParaRPr lang="nl-NL" sz="2800" dirty="0"/>
          </a:p>
          <a:p>
            <a:pPr marL="0" indent="0">
              <a:buNone/>
            </a:pPr>
            <a:r>
              <a:rPr lang="nl-NL" sz="2800" dirty="0"/>
              <a:t>Naam, (IP)adres, telefoonnummer, emailadres, BSN. </a:t>
            </a:r>
          </a:p>
          <a:p>
            <a:pPr marL="0" indent="0">
              <a:buNone/>
            </a:pPr>
            <a:endParaRPr lang="nl-NL" sz="2800" dirty="0"/>
          </a:p>
          <a:p>
            <a:pPr marL="0" indent="0">
              <a:buNone/>
            </a:pPr>
            <a:r>
              <a:rPr lang="nl-NL" sz="2800" dirty="0">
                <a:solidFill>
                  <a:schemeClr val="accent5"/>
                </a:solidFill>
              </a:rPr>
              <a:t>Bijzondere persoonsgegevens:  </a:t>
            </a:r>
            <a:r>
              <a:rPr lang="nl-NL" sz="2800" dirty="0"/>
              <a:t>zoals land van herkomst, taalniveau, gezondheid, lichamelijke/psychische/sociale ziekten, godsdienst/levensbeschouwing, politieke voorkeur, strafrechtelijke gegevens, …..</a:t>
            </a:r>
          </a:p>
        </p:txBody>
      </p:sp>
    </p:spTree>
    <p:extLst>
      <p:ext uri="{BB962C8B-B14F-4D97-AF65-F5344CB8AC3E}">
        <p14:creationId xmlns:p14="http://schemas.microsoft.com/office/powerpoint/2010/main" val="3438904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384292"/>
            <a:ext cx="8229600" cy="1143000"/>
          </a:xfrm>
        </p:spPr>
        <p:txBody>
          <a:bodyPr>
            <a:normAutofit fontScale="90000"/>
          </a:bodyPr>
          <a:lstStyle/>
          <a:p>
            <a:pPr algn="l"/>
            <a:r>
              <a:rPr lang="nl-NL" sz="4000" b="1" dirty="0">
                <a:solidFill>
                  <a:schemeClr val="accent6"/>
                </a:solidFill>
                <a:latin typeface="+mn-lt"/>
              </a:rPr>
              <a:t>Vraag 4</a:t>
            </a:r>
            <a:br>
              <a:rPr lang="nl-NL" sz="4000" b="1" dirty="0">
                <a:latin typeface="+mn-lt"/>
              </a:rPr>
            </a:br>
            <a:r>
              <a:rPr lang="nl-NL" sz="4000" b="1" dirty="0">
                <a:latin typeface="+mn-lt"/>
              </a:rPr>
              <a:t>Is het BSN een bijzonder persoonsgegeven?</a:t>
            </a:r>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7834" y="5797008"/>
            <a:ext cx="1348966" cy="707327"/>
          </a:xfrm>
          <a:prstGeom prst="rect">
            <a:avLst/>
          </a:prstGeom>
        </p:spPr>
      </p:pic>
      <p:pic>
        <p:nvPicPr>
          <p:cNvPr id="10" name="Tijdelijke aanduiding voor inhoud 9" descr="Afbeelding met agenda&#10;&#10;Automatisch gegenereerde beschrijving">
            <a:extLst>
              <a:ext uri="{FF2B5EF4-FFF2-40B4-BE49-F238E27FC236}">
                <a16:creationId xmlns:a16="http://schemas.microsoft.com/office/drawing/2014/main" id="{81245DF4-6824-96E5-3756-F47EC1FA0377}"/>
              </a:ext>
            </a:extLst>
          </p:cNvPr>
          <p:cNvPicPr>
            <a:picLocks noGrp="1" noChangeAspect="1"/>
          </p:cNvPicPr>
          <p:nvPr>
            <p:ph idx="1"/>
          </p:nvPr>
        </p:nvPicPr>
        <p:blipFill>
          <a:blip r:embed="rId4"/>
          <a:stretch>
            <a:fillRect/>
          </a:stretch>
        </p:blipFill>
        <p:spPr>
          <a:xfrm>
            <a:off x="571743" y="1979089"/>
            <a:ext cx="5695143" cy="3568956"/>
          </a:xfrm>
        </p:spPr>
      </p:pic>
    </p:spTree>
    <p:extLst>
      <p:ext uri="{BB962C8B-B14F-4D97-AF65-F5344CB8AC3E}">
        <p14:creationId xmlns:p14="http://schemas.microsoft.com/office/powerpoint/2010/main" val="3423108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nl-NL" sz="4000" b="1" dirty="0">
                <a:solidFill>
                  <a:schemeClr val="accent5"/>
                </a:solidFill>
                <a:latin typeface="+mn-lt"/>
              </a:rPr>
              <a:t>Antwoord 4</a:t>
            </a:r>
            <a:br>
              <a:rPr lang="nl-NL" sz="4000" b="1" dirty="0">
                <a:latin typeface="+mn-lt"/>
              </a:rPr>
            </a:br>
            <a:r>
              <a:rPr lang="nl-NL" sz="4000" b="1" dirty="0">
                <a:latin typeface="+mn-lt"/>
              </a:rPr>
              <a:t>Is het BSN een bijzonder persoonsgegeven?</a:t>
            </a:r>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2878" y="5797008"/>
            <a:ext cx="1348966" cy="707327"/>
          </a:xfrm>
          <a:prstGeom prst="rect">
            <a:avLst/>
          </a:prstGeom>
        </p:spPr>
      </p:pic>
      <p:sp>
        <p:nvSpPr>
          <p:cNvPr id="4" name="Tijdelijke aanduiding voor inhoud 3">
            <a:extLst>
              <a:ext uri="{FF2B5EF4-FFF2-40B4-BE49-F238E27FC236}">
                <a16:creationId xmlns:a16="http://schemas.microsoft.com/office/drawing/2014/main" id="{42A6EEB7-F6ED-726D-E2EE-EED89197620A}"/>
              </a:ext>
            </a:extLst>
          </p:cNvPr>
          <p:cNvSpPr>
            <a:spLocks noGrp="1"/>
          </p:cNvSpPr>
          <p:nvPr>
            <p:ph idx="1"/>
          </p:nvPr>
        </p:nvSpPr>
        <p:spPr>
          <a:xfrm>
            <a:off x="457200" y="2155005"/>
            <a:ext cx="8229600" cy="4525963"/>
          </a:xfrm>
        </p:spPr>
        <p:txBody>
          <a:bodyPr/>
          <a:lstStyle/>
          <a:p>
            <a:r>
              <a:rPr lang="nl-NL" dirty="0"/>
              <a:t>Het BSN is een persoonsnummer dat bedoeld is voor het contact tussen burgers en de overheid</a:t>
            </a:r>
          </a:p>
          <a:p>
            <a:r>
              <a:rPr lang="nl-NL" dirty="0"/>
              <a:t>Het BSN is geen bijzonder persoonsgegeven, maar mag NIET opgeslagen en bewaard worden </a:t>
            </a:r>
          </a:p>
          <a:p>
            <a:endParaRPr lang="LID4096" dirty="0"/>
          </a:p>
        </p:txBody>
      </p:sp>
    </p:spTree>
    <p:extLst>
      <p:ext uri="{BB962C8B-B14F-4D97-AF65-F5344CB8AC3E}">
        <p14:creationId xmlns:p14="http://schemas.microsoft.com/office/powerpoint/2010/main" val="660099638"/>
      </p:ext>
    </p:extLst>
  </p:cSld>
  <p:clrMapOvr>
    <a:masterClrMapping/>
  </p:clrMapOvr>
</p:sld>
</file>

<file path=ppt/theme/theme1.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8D9E4868032E045B089A7B53CB12536" ma:contentTypeVersion="10" ma:contentTypeDescription="Een nieuw document maken." ma:contentTypeScope="" ma:versionID="9918977604cc1e0589b93a3acec19993">
  <xsd:schema xmlns:xsd="http://www.w3.org/2001/XMLSchema" xmlns:xs="http://www.w3.org/2001/XMLSchema" xmlns:p="http://schemas.microsoft.com/office/2006/metadata/properties" xmlns:ns2="30d4b4b3-1170-48fe-a9d4-72129876be5a" xmlns:ns3="40994370-df26-4c06-945a-aa565a3a97d9" targetNamespace="http://schemas.microsoft.com/office/2006/metadata/properties" ma:root="true" ma:fieldsID="3d08e39d2b1949bf055c2c8e0d26de7d" ns2:_="" ns3:_="">
    <xsd:import namespace="30d4b4b3-1170-48fe-a9d4-72129876be5a"/>
    <xsd:import namespace="40994370-df26-4c06-945a-aa565a3a97d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Locatio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d4b4b3-1170-48fe-a9d4-72129876be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0994370-df26-4c06-945a-aa565a3a97d9"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E846FCE-24DF-4F01-879E-4AF4EDE325E9}">
  <ds:schemaRefs>
    <ds:schemaRef ds:uri="http://schemas.microsoft.com/sharepoint/v3/contenttype/forms"/>
  </ds:schemaRefs>
</ds:datastoreItem>
</file>

<file path=customXml/itemProps2.xml><?xml version="1.0" encoding="utf-8"?>
<ds:datastoreItem xmlns:ds="http://schemas.openxmlformats.org/officeDocument/2006/customXml" ds:itemID="{5AB741CF-E65E-477C-9620-3FFF9F5C63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0d4b4b3-1170-48fe-a9d4-72129876be5a"/>
    <ds:schemaRef ds:uri="40994370-df26-4c06-945a-aa565a3a97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8EC8092-4E8A-44C7-8122-28C6AB97ECA8}">
  <ds:schemaRefs>
    <ds:schemaRef ds:uri="http://schemas.openxmlformats.org/package/2006/metadata/core-properties"/>
    <ds:schemaRef ds:uri="http://purl.org/dc/dcmitype/"/>
    <ds:schemaRef ds:uri="40994370-df26-4c06-945a-aa565a3a97d9"/>
    <ds:schemaRef ds:uri="http://purl.org/dc/elements/1.1/"/>
    <ds:schemaRef ds:uri="http://schemas.microsoft.com/office/2006/metadata/properties"/>
    <ds:schemaRef ds:uri="http://schemas.microsoft.com/office/infopath/2007/PartnerControls"/>
    <ds:schemaRef ds:uri="http://schemas.microsoft.com/office/2006/documentManagement/types"/>
    <ds:schemaRef ds:uri="30d4b4b3-1170-48fe-a9d4-72129876be5a"/>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12712</TotalTime>
  <Words>1500</Words>
  <Application>Microsoft Office PowerPoint</Application>
  <PresentationFormat>Diavoorstelling (4:3)</PresentationFormat>
  <Paragraphs>106</Paragraphs>
  <Slides>20</Slides>
  <Notes>17</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20</vt:i4>
      </vt:variant>
    </vt:vector>
  </HeadingPairs>
  <TitlesOfParts>
    <vt:vector size="23" baseType="lpstr">
      <vt:lpstr>Arial</vt:lpstr>
      <vt:lpstr>Calibri</vt:lpstr>
      <vt:lpstr>Office-thema</vt:lpstr>
      <vt:lpstr>PowerPoint-presentatie</vt:lpstr>
      <vt:lpstr>Vraag 1 Waar staat AVG voor? En GDPR? </vt:lpstr>
      <vt:lpstr>Antwoord 1 Waar staat AVG voor? En GDPR? </vt:lpstr>
      <vt:lpstr>Vraag 2 Om welke 5 privacy rechten gaat het? </vt:lpstr>
      <vt:lpstr>Antwoord 2 Om welke 5 privacy rechten gaat het? </vt:lpstr>
      <vt:lpstr>Vraag 3 Wat zijn persoonsgegevens? </vt:lpstr>
      <vt:lpstr>Antwoord 3 Wat zijn persoonsgegevens? </vt:lpstr>
      <vt:lpstr>Vraag 4 Is het BSN een bijzonder persoonsgegeven?</vt:lpstr>
      <vt:lpstr>Antwoord 4 Is het BSN een bijzonder persoonsgegeven?</vt:lpstr>
      <vt:lpstr>Vraag 5 Op welke gronden mag je persoonsgegevens opslaan en verwerken?</vt:lpstr>
      <vt:lpstr>Antwoord 5 Op welke gronden mag je persoonsgegevens opslaan en verwerken? </vt:lpstr>
      <vt:lpstr>Vraag 6 Wat is een datalek en bij wie moet je dat melden? </vt:lpstr>
      <vt:lpstr>Antwoord 6 Wat is een datalek en bij wie moet je dat melden? </vt:lpstr>
      <vt:lpstr>Vraag 7  Wat is een privacyverklaring?</vt:lpstr>
      <vt:lpstr>Antwoord 7 Wat is een privacyverklaring?</vt:lpstr>
      <vt:lpstr>Vraag 8 Wat doe jij om jouw gegevens te beschermen? </vt:lpstr>
      <vt:lpstr>Antwoord 8 TIPS: </vt:lpstr>
      <vt:lpstr>Vraag 9 Hoe kan VCA helpen bij AVG?</vt:lpstr>
      <vt:lpstr>Antwoord 9 Hoe kan VCA helpen bij AVG?</vt:lpstr>
      <vt:lpstr>Handige websites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Algemene Verordening Persoonsgegevens</dc:title>
  <dc:creator>Nettie Sterrenburg</dc:creator>
  <cp:lastModifiedBy>Simone Timmer</cp:lastModifiedBy>
  <cp:revision>148</cp:revision>
  <cp:lastPrinted>2019-02-25T10:09:20Z</cp:lastPrinted>
  <dcterms:created xsi:type="dcterms:W3CDTF">2018-02-19T10:22:12Z</dcterms:created>
  <dcterms:modified xsi:type="dcterms:W3CDTF">2023-05-08T07:59:24Z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0x01010078D9E4868032E045B089A7B53CB12536</vt:lpwstr>
  </property>
</Properties>
</file>